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301" r:id="rId2"/>
  </p:sldIdLst>
  <p:sldSz cx="43891200" cy="329184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71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1504950" indent="-1047750" algn="l" rtl="0" eaLnBrk="0" fontAlgn="base" hangingPunct="0">
      <a:spcBef>
        <a:spcPct val="0"/>
      </a:spcBef>
      <a:spcAft>
        <a:spcPct val="0"/>
      </a:spcAft>
      <a:defRPr sz="171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3009900" indent="-2095500" algn="l" rtl="0" eaLnBrk="0" fontAlgn="base" hangingPunct="0">
      <a:spcBef>
        <a:spcPct val="0"/>
      </a:spcBef>
      <a:spcAft>
        <a:spcPct val="0"/>
      </a:spcAft>
      <a:defRPr sz="171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4514850" indent="-3143250" algn="l" rtl="0" eaLnBrk="0" fontAlgn="base" hangingPunct="0">
      <a:spcBef>
        <a:spcPct val="0"/>
      </a:spcBef>
      <a:spcAft>
        <a:spcPct val="0"/>
      </a:spcAft>
      <a:defRPr sz="171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6019800" indent="-4191000" algn="l" rtl="0" eaLnBrk="0" fontAlgn="base" hangingPunct="0">
      <a:spcBef>
        <a:spcPct val="0"/>
      </a:spcBef>
      <a:spcAft>
        <a:spcPct val="0"/>
      </a:spcAft>
      <a:defRPr sz="171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171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171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171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171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70">
          <p15:clr>
            <a:srgbClr val="A4A3A4"/>
          </p15:clr>
        </p15:guide>
        <p15:guide id="2" orient="horz" pos="-1862">
          <p15:clr>
            <a:srgbClr val="A4A3A4"/>
          </p15:clr>
        </p15:guide>
        <p15:guide id="3" orient="horz" pos="10368">
          <p15:clr>
            <a:srgbClr val="A4A3A4"/>
          </p15:clr>
        </p15:guide>
        <p15:guide id="4" orient="horz" pos="22283">
          <p15:clr>
            <a:srgbClr val="A4A3A4"/>
          </p15:clr>
        </p15:guide>
        <p15:guide id="5" pos="-41742">
          <p15:clr>
            <a:srgbClr val="A4A3A4"/>
          </p15:clr>
        </p15:guide>
        <p15:guide id="6" pos="13824">
          <p15:clr>
            <a:srgbClr val="A4A3A4"/>
          </p15:clr>
        </p15:guide>
        <p15:guide id="7" pos="69390">
          <p15:clr>
            <a:srgbClr val="A4A3A4"/>
          </p15:clr>
        </p15:guide>
        <p15:guide id="8" pos="-10547">
          <p15:clr>
            <a:srgbClr val="A4A3A4"/>
          </p15:clr>
        </p15:guide>
        <p15:guide id="9" pos="18698">
          <p15:clr>
            <a:srgbClr val="A4A3A4"/>
          </p15:clr>
        </p15:guide>
        <p15:guide id="10" pos="-38818">
          <p15:clr>
            <a:srgbClr val="A4A3A4"/>
          </p15:clr>
        </p15:guide>
        <p15:guide id="11" pos="4697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D9EB"/>
    <a:srgbClr val="CEE5FE"/>
    <a:srgbClr val="116DF5"/>
    <a:srgbClr val="0155D1"/>
    <a:srgbClr val="FCCB10"/>
    <a:srgbClr val="EB6622"/>
    <a:srgbClr val="20425A"/>
    <a:srgbClr val="243356"/>
    <a:srgbClr val="21425A"/>
    <a:srgbClr val="1E2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6" autoAdjust="0"/>
    <p:restoredTop sz="94627" autoAdjust="0"/>
  </p:normalViewPr>
  <p:slideViewPr>
    <p:cSldViewPr>
      <p:cViewPr>
        <p:scale>
          <a:sx n="20" d="100"/>
          <a:sy n="20" d="100"/>
        </p:scale>
        <p:origin x="2328" y="270"/>
      </p:cViewPr>
      <p:guideLst>
        <p:guide orient="horz" pos="3470"/>
        <p:guide orient="horz" pos="-1862"/>
        <p:guide orient="horz" pos="10368"/>
        <p:guide orient="horz" pos="22283"/>
        <p:guide pos="-41742"/>
        <p:guide pos="13824"/>
        <p:guide pos="69390"/>
        <p:guide pos="-10547"/>
        <p:guide pos="18698"/>
        <p:guide pos="-38818"/>
        <p:guide pos="469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explosion val="1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F19-4B1B-A6F6-549B24FD8C7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F19-4B1B-A6F6-549B24FD8C7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F19-4B1B-A6F6-549B24FD8C7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F19-4B1B-A6F6-549B24FD8C7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F19-4B1B-A6F6-549B24FD8C7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5F19-4B1B-A6F6-549B24FD8C7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5F19-4B1B-A6F6-549B24FD8C7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5F19-4B1B-A6F6-549B24FD8C74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5F19-4B1B-A6F6-549B24FD8C74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5F19-4B1B-A6F6-549B24FD8C74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5F19-4B1B-A6F6-549B24FD8C74}"/>
              </c:ext>
            </c:extLst>
          </c:dPt>
          <c:dLbls>
            <c:dLbl>
              <c:idx val="0"/>
              <c:layout>
                <c:manualLayout>
                  <c:x val="-1.6654296152726452E-2"/>
                  <c:y val="-6.4624348259086223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19-4B1B-A6F6-549B24FD8C74}"/>
                </c:ext>
              </c:extLst>
            </c:dLbl>
            <c:dLbl>
              <c:idx val="1"/>
              <c:layout>
                <c:manualLayout>
                  <c:x val="1.6654296152726452E-2"/>
                  <c:y val="-0.17079292039901356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F19-4B1B-A6F6-549B24FD8C74}"/>
                </c:ext>
              </c:extLst>
            </c:dLbl>
            <c:dLbl>
              <c:idx val="2"/>
              <c:layout>
                <c:manualLayout>
                  <c:x val="8.6047196789086566E-2"/>
                  <c:y val="-2.769614925389409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F19-4B1B-A6F6-549B24FD8C74}"/>
                </c:ext>
              </c:extLst>
            </c:dLbl>
            <c:dLbl>
              <c:idx val="3"/>
              <c:layout>
                <c:manualLayout>
                  <c:x val="9.9925776916358816E-2"/>
                  <c:y val="0.13848074626947043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F19-4B1B-A6F6-549B24FD8C74}"/>
                </c:ext>
              </c:extLst>
            </c:dLbl>
            <c:dLbl>
              <c:idx val="4"/>
              <c:layout>
                <c:manualLayout>
                  <c:x val="6.9392900636360222E-2"/>
                  <c:y val="-0.10155254726427837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F19-4B1B-A6F6-549B24FD8C74}"/>
                </c:ext>
              </c:extLst>
            </c:dLbl>
            <c:dLbl>
              <c:idx val="5"/>
              <c:layout>
                <c:manualLayout>
                  <c:x val="0.10270149294181302"/>
                  <c:y val="1.3848074626947045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F19-4B1B-A6F6-549B24FD8C74}"/>
                </c:ext>
              </c:extLst>
            </c:dLbl>
            <c:dLbl>
              <c:idx val="6"/>
              <c:layout>
                <c:manualLayout>
                  <c:x val="7.2185008685586888E-2"/>
                  <c:y val="-0.1944582258835417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F19-4B1B-A6F6-549B24FD8C74}"/>
                </c:ext>
              </c:extLst>
            </c:dLbl>
            <c:dLbl>
              <c:idx val="7"/>
              <c:layout>
                <c:manualLayout>
                  <c:x val="0.10270149294181312"/>
                  <c:y val="6.4624348259086209E-2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5F19-4B1B-A6F6-549B24FD8C74}"/>
                </c:ext>
              </c:extLst>
            </c:dLbl>
            <c:dLbl>
              <c:idx val="8"/>
              <c:layout>
                <c:manualLayout>
                  <c:x val="6.9392900636360222E-2"/>
                  <c:y val="0.13848074626947043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" b="1" i="0" u="none" strike="noStrike" kern="1200" spc="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5F19-4B1B-A6F6-549B24FD8C74}"/>
                </c:ext>
              </c:extLst>
            </c:dLbl>
            <c:dLbl>
              <c:idx val="9"/>
              <c:layout>
                <c:manualLayout>
                  <c:x val="3.6084308330907311E-2"/>
                  <c:y val="0.11078459701557627"/>
                </c:manualLayout>
              </c:layout>
              <c:numFmt formatCode="0.0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5F19-4B1B-A6F6-549B24FD8C74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5F19-4B1B-A6F6-549B24FD8C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Sheet1!$B$7:$B$17</c:f>
              <c:strCache>
                <c:ptCount val="11"/>
                <c:pt idx="0">
                  <c:v>A Causes B</c:v>
                </c:pt>
                <c:pt idx="1">
                  <c:v>B Causes A</c:v>
                </c:pt>
                <c:pt idx="2">
                  <c:v>A indirectly causes B (explicit intermediate required)</c:v>
                </c:pt>
                <c:pt idx="3">
                  <c:v>B indirectly causes A (explicit intermediate required)</c:v>
                </c:pt>
                <c:pt idx="4">
                  <c:v>A and B share common cause (explicit third condition required)</c:v>
                </c:pt>
                <c:pt idx="5">
                  <c:v>Treatment of A causes B</c:v>
                </c:pt>
                <c:pt idx="6">
                  <c:v>Treatment of B causes A (explicit treatment documentation required)</c:v>
                </c:pt>
                <c:pt idx="7">
                  <c:v>Similar initial presentations</c:v>
                </c:pt>
                <c:pt idx="8">
                  <c:v>A is subset of B</c:v>
                </c:pt>
                <c:pt idx="9">
                  <c:v>B is a subset of A</c:v>
                </c:pt>
                <c:pt idx="10">
                  <c:v>No clear relationship</c:v>
                </c:pt>
              </c:strCache>
            </c:strRef>
          </c:cat>
          <c:val>
            <c:numRef>
              <c:f>Sheet1!$C$7:$C$17</c:f>
              <c:numCache>
                <c:formatCode>General</c:formatCode>
                <c:ptCount val="11"/>
                <c:pt idx="0">
                  <c:v>574</c:v>
                </c:pt>
                <c:pt idx="1">
                  <c:v>525</c:v>
                </c:pt>
                <c:pt idx="2">
                  <c:v>2</c:v>
                </c:pt>
                <c:pt idx="3">
                  <c:v>0</c:v>
                </c:pt>
                <c:pt idx="4">
                  <c:v>4</c:v>
                </c:pt>
                <c:pt idx="5">
                  <c:v>5</c:v>
                </c:pt>
                <c:pt idx="6">
                  <c:v>0</c:v>
                </c:pt>
                <c:pt idx="7">
                  <c:v>15</c:v>
                </c:pt>
                <c:pt idx="8">
                  <c:v>590</c:v>
                </c:pt>
                <c:pt idx="9">
                  <c:v>430</c:v>
                </c:pt>
                <c:pt idx="10">
                  <c:v>9282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5F19-4B1B-A6F6-549B24FD8C7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5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1D865E8-D237-408C-B9AA-496C4E92B22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01" tIns="46901" rIns="93801" bIns="46901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D41F2EC-F237-4E77-BD41-9F26E59CB04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5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01" tIns="46901" rIns="93801" bIns="4690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B145B4C-5B31-4966-83DE-1EDD32C9759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6913"/>
            <a:ext cx="4646613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F61CE48C-D23A-43B1-B40A-AAB56A33061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423"/>
            <a:ext cx="5608320" cy="418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01" tIns="46901" rIns="93801" bIns="469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BFE6B0DC-60AF-4B92-A485-9BF18B899E7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212"/>
            <a:ext cx="3037840" cy="465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01" tIns="46901" rIns="93801" bIns="46901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84796743-9F62-4036-A1B9-BB6B880CBF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212"/>
            <a:ext cx="3037840" cy="465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801" tIns="46901" rIns="93801" bIns="46901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3991B027-5EDD-469C-91DD-D8F8F143603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39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1504950" algn="l" rtl="0" eaLnBrk="0" fontAlgn="base" hangingPunct="0">
      <a:spcBef>
        <a:spcPct val="30000"/>
      </a:spcBef>
      <a:spcAft>
        <a:spcPct val="0"/>
      </a:spcAft>
      <a:defRPr sz="39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3009900" algn="l" rtl="0" eaLnBrk="0" fontAlgn="base" hangingPunct="0">
      <a:spcBef>
        <a:spcPct val="30000"/>
      </a:spcBef>
      <a:spcAft>
        <a:spcPct val="0"/>
      </a:spcAft>
      <a:defRPr sz="39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4514850" algn="l" rtl="0" eaLnBrk="0" fontAlgn="base" hangingPunct="0">
      <a:spcBef>
        <a:spcPct val="30000"/>
      </a:spcBef>
      <a:spcAft>
        <a:spcPct val="0"/>
      </a:spcAft>
      <a:defRPr sz="39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6019800" algn="l" rtl="0" eaLnBrk="0" fontAlgn="base" hangingPunct="0">
      <a:spcBef>
        <a:spcPct val="30000"/>
      </a:spcBef>
      <a:spcAft>
        <a:spcPct val="0"/>
      </a:spcAft>
      <a:defRPr sz="39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7526145" algn="l" defTabSz="1505229" rtl="0" eaLnBrk="1" latinLnBrk="0" hangingPunct="1">
      <a:defRPr sz="3951" kern="1200">
        <a:solidFill>
          <a:schemeClr val="tx1"/>
        </a:solidFill>
        <a:latin typeface="+mn-lt"/>
        <a:ea typeface="+mn-ea"/>
        <a:cs typeface="+mn-cs"/>
      </a:defRPr>
    </a:lvl6pPr>
    <a:lvl7pPr marL="9031374" algn="l" defTabSz="1505229" rtl="0" eaLnBrk="1" latinLnBrk="0" hangingPunct="1">
      <a:defRPr sz="3951" kern="1200">
        <a:solidFill>
          <a:schemeClr val="tx1"/>
        </a:solidFill>
        <a:latin typeface="+mn-lt"/>
        <a:ea typeface="+mn-ea"/>
        <a:cs typeface="+mn-cs"/>
      </a:defRPr>
    </a:lvl7pPr>
    <a:lvl8pPr marL="10536603" algn="l" defTabSz="1505229" rtl="0" eaLnBrk="1" latinLnBrk="0" hangingPunct="1">
      <a:defRPr sz="3951" kern="1200">
        <a:solidFill>
          <a:schemeClr val="tx1"/>
        </a:solidFill>
        <a:latin typeface="+mn-lt"/>
        <a:ea typeface="+mn-ea"/>
        <a:cs typeface="+mn-cs"/>
      </a:defRPr>
    </a:lvl8pPr>
    <a:lvl9pPr marL="12041831" algn="l" defTabSz="1505229" rtl="0" eaLnBrk="1" latinLnBrk="0" hangingPunct="1">
      <a:defRPr sz="395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8616" y="10228016"/>
            <a:ext cx="37313968" cy="7053944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7985" y="18653228"/>
            <a:ext cx="30715242" cy="841310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1290584" indent="0" algn="ctr">
              <a:buNone/>
              <a:defRPr/>
            </a:lvl2pPr>
            <a:lvl3pPr marL="2581168" indent="0" algn="ctr">
              <a:buNone/>
              <a:defRPr/>
            </a:lvl3pPr>
            <a:lvl4pPr marL="3871752" indent="0" algn="ctr">
              <a:buNone/>
              <a:defRPr/>
            </a:lvl4pPr>
            <a:lvl5pPr marL="5162337" indent="0" algn="ctr">
              <a:buNone/>
              <a:defRPr/>
            </a:lvl5pPr>
            <a:lvl6pPr marL="6452921" indent="0" algn="ctr">
              <a:buNone/>
              <a:defRPr/>
            </a:lvl6pPr>
            <a:lvl7pPr marL="7743505" indent="0" algn="ctr">
              <a:buNone/>
              <a:defRPr/>
            </a:lvl7pPr>
            <a:lvl8pPr marL="9034089" indent="0" algn="ctr">
              <a:buNone/>
              <a:defRPr/>
            </a:lvl8pPr>
            <a:lvl9pPr marL="1032467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3472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412" y="1318835"/>
            <a:ext cx="39506379" cy="548505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2412" y="7679079"/>
            <a:ext cx="39506379" cy="2172646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690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2198" y="1318835"/>
            <a:ext cx="9876592" cy="2808671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2410" y="1318835"/>
            <a:ext cx="28598066" cy="280867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940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412" y="1318835"/>
            <a:ext cx="39506379" cy="548505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2412" y="7679079"/>
            <a:ext cx="39506379" cy="2172646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321" y="21153765"/>
            <a:ext cx="37303218" cy="6537701"/>
          </a:xfrm>
          <a:prstGeom prst="rect">
            <a:avLst/>
          </a:prstGeom>
        </p:spPr>
        <p:txBody>
          <a:bodyPr vert="horz" anchor="t"/>
          <a:lstStyle>
            <a:lvl1pPr algn="l">
              <a:defRPr sz="1129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321" y="13950599"/>
            <a:ext cx="37303218" cy="7203169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5646"/>
            </a:lvl1pPr>
            <a:lvl2pPr marL="1290584" indent="0">
              <a:buNone/>
              <a:defRPr sz="5081"/>
            </a:lvl2pPr>
            <a:lvl3pPr marL="2581168" indent="0">
              <a:buNone/>
              <a:defRPr sz="4516"/>
            </a:lvl3pPr>
            <a:lvl4pPr marL="3871752" indent="0">
              <a:buNone/>
              <a:defRPr sz="3952"/>
            </a:lvl4pPr>
            <a:lvl5pPr marL="5162337" indent="0">
              <a:buNone/>
              <a:defRPr sz="3952"/>
            </a:lvl5pPr>
            <a:lvl6pPr marL="6452921" indent="0">
              <a:buNone/>
              <a:defRPr sz="3952"/>
            </a:lvl6pPr>
            <a:lvl7pPr marL="7743505" indent="0">
              <a:buNone/>
              <a:defRPr sz="3952"/>
            </a:lvl7pPr>
            <a:lvl8pPr marL="9034089" indent="0">
              <a:buNone/>
              <a:defRPr sz="3952"/>
            </a:lvl8pPr>
            <a:lvl9pPr marL="10324673" indent="0">
              <a:buNone/>
              <a:defRPr sz="395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6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412" y="1318835"/>
            <a:ext cx="39506379" cy="548505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2421" y="7679079"/>
            <a:ext cx="19237328" cy="21726468"/>
          </a:xfrm>
          <a:prstGeom prst="rect">
            <a:avLst/>
          </a:prstGeom>
        </p:spPr>
        <p:txBody>
          <a:bodyPr vert="horz"/>
          <a:lstStyle>
            <a:lvl1pPr>
              <a:defRPr sz="7904"/>
            </a:lvl1pPr>
            <a:lvl2pPr>
              <a:defRPr sz="6775"/>
            </a:lvl2pPr>
            <a:lvl3pPr>
              <a:defRPr sz="5646"/>
            </a:lvl3pPr>
            <a:lvl4pPr>
              <a:defRPr sz="5081"/>
            </a:lvl4pPr>
            <a:lvl5pPr>
              <a:defRPr sz="5081"/>
            </a:lvl5pPr>
            <a:lvl6pPr>
              <a:defRPr sz="5081"/>
            </a:lvl6pPr>
            <a:lvl7pPr>
              <a:defRPr sz="5081"/>
            </a:lvl7pPr>
            <a:lvl8pPr>
              <a:defRPr sz="5081"/>
            </a:lvl8pPr>
            <a:lvl9pPr>
              <a:defRPr sz="50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61464" y="7679079"/>
            <a:ext cx="19237328" cy="21726468"/>
          </a:xfrm>
          <a:prstGeom prst="rect">
            <a:avLst/>
          </a:prstGeom>
        </p:spPr>
        <p:txBody>
          <a:bodyPr vert="horz"/>
          <a:lstStyle>
            <a:lvl1pPr>
              <a:defRPr sz="7904"/>
            </a:lvl1pPr>
            <a:lvl2pPr>
              <a:defRPr sz="6775"/>
            </a:lvl2pPr>
            <a:lvl3pPr>
              <a:defRPr sz="5646"/>
            </a:lvl3pPr>
            <a:lvl4pPr>
              <a:defRPr sz="5081"/>
            </a:lvl4pPr>
            <a:lvl5pPr>
              <a:defRPr sz="5081"/>
            </a:lvl5pPr>
            <a:lvl6pPr>
              <a:defRPr sz="5081"/>
            </a:lvl6pPr>
            <a:lvl7pPr>
              <a:defRPr sz="5081"/>
            </a:lvl7pPr>
            <a:lvl8pPr>
              <a:defRPr sz="5081"/>
            </a:lvl8pPr>
            <a:lvl9pPr>
              <a:defRPr sz="508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8015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412" y="1318835"/>
            <a:ext cx="39506379" cy="5485055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2411" y="7368533"/>
            <a:ext cx="19398538" cy="306921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775" b="1"/>
            </a:lvl1pPr>
            <a:lvl2pPr marL="1290584" indent="0">
              <a:buNone/>
              <a:defRPr sz="5646" b="1"/>
            </a:lvl2pPr>
            <a:lvl3pPr marL="2581168" indent="0">
              <a:buNone/>
              <a:defRPr sz="5081" b="1"/>
            </a:lvl3pPr>
            <a:lvl4pPr marL="3871752" indent="0">
              <a:buNone/>
              <a:defRPr sz="4516" b="1"/>
            </a:lvl4pPr>
            <a:lvl5pPr marL="5162337" indent="0">
              <a:buNone/>
              <a:defRPr sz="4516" b="1"/>
            </a:lvl5pPr>
            <a:lvl6pPr marL="6452921" indent="0">
              <a:buNone/>
              <a:defRPr sz="4516" b="1"/>
            </a:lvl6pPr>
            <a:lvl7pPr marL="7743505" indent="0">
              <a:buNone/>
              <a:defRPr sz="4516" b="1"/>
            </a:lvl7pPr>
            <a:lvl8pPr marL="9034089" indent="0">
              <a:buNone/>
              <a:defRPr sz="4516" b="1"/>
            </a:lvl8pPr>
            <a:lvl9pPr marL="10324673" indent="0">
              <a:buNone/>
              <a:defRPr sz="45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2411" y="10437739"/>
            <a:ext cx="19398538" cy="18967808"/>
          </a:xfrm>
          <a:prstGeom prst="rect">
            <a:avLst/>
          </a:prstGeom>
        </p:spPr>
        <p:txBody>
          <a:bodyPr vert="horz"/>
          <a:lstStyle>
            <a:lvl1pPr>
              <a:defRPr sz="6775"/>
            </a:lvl1pPr>
            <a:lvl2pPr>
              <a:defRPr sz="5646"/>
            </a:lvl2pPr>
            <a:lvl3pPr>
              <a:defRPr sz="5081"/>
            </a:lvl3pPr>
            <a:lvl4pPr>
              <a:defRPr sz="4516"/>
            </a:lvl4pPr>
            <a:lvl5pPr>
              <a:defRPr sz="4516"/>
            </a:lvl5pPr>
            <a:lvl6pPr>
              <a:defRPr sz="4516"/>
            </a:lvl6pPr>
            <a:lvl7pPr>
              <a:defRPr sz="4516"/>
            </a:lvl7pPr>
            <a:lvl8pPr>
              <a:defRPr sz="4516"/>
            </a:lvl8pPr>
            <a:lvl9pPr>
              <a:defRPr sz="45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300261" y="7368533"/>
            <a:ext cx="19398531" cy="306921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775" b="1"/>
            </a:lvl1pPr>
            <a:lvl2pPr marL="1290584" indent="0">
              <a:buNone/>
              <a:defRPr sz="5646" b="1"/>
            </a:lvl2pPr>
            <a:lvl3pPr marL="2581168" indent="0">
              <a:buNone/>
              <a:defRPr sz="5081" b="1"/>
            </a:lvl3pPr>
            <a:lvl4pPr marL="3871752" indent="0">
              <a:buNone/>
              <a:defRPr sz="4516" b="1"/>
            </a:lvl4pPr>
            <a:lvl5pPr marL="5162337" indent="0">
              <a:buNone/>
              <a:defRPr sz="4516" b="1"/>
            </a:lvl5pPr>
            <a:lvl6pPr marL="6452921" indent="0">
              <a:buNone/>
              <a:defRPr sz="4516" b="1"/>
            </a:lvl6pPr>
            <a:lvl7pPr marL="7743505" indent="0">
              <a:buNone/>
              <a:defRPr sz="4516" b="1"/>
            </a:lvl7pPr>
            <a:lvl8pPr marL="9034089" indent="0">
              <a:buNone/>
              <a:defRPr sz="4516" b="1"/>
            </a:lvl8pPr>
            <a:lvl9pPr marL="10324673" indent="0">
              <a:buNone/>
              <a:defRPr sz="45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300261" y="10437739"/>
            <a:ext cx="19398531" cy="18967808"/>
          </a:xfrm>
          <a:prstGeom prst="rect">
            <a:avLst/>
          </a:prstGeom>
        </p:spPr>
        <p:txBody>
          <a:bodyPr vert="horz"/>
          <a:lstStyle>
            <a:lvl1pPr>
              <a:defRPr sz="6775"/>
            </a:lvl1pPr>
            <a:lvl2pPr>
              <a:defRPr sz="5646"/>
            </a:lvl2pPr>
            <a:lvl3pPr>
              <a:defRPr sz="5081"/>
            </a:lvl3pPr>
            <a:lvl4pPr>
              <a:defRPr sz="4516"/>
            </a:lvl4pPr>
            <a:lvl5pPr>
              <a:defRPr sz="4516"/>
            </a:lvl5pPr>
            <a:lvl6pPr>
              <a:defRPr sz="4516"/>
            </a:lvl6pPr>
            <a:lvl7pPr>
              <a:defRPr sz="4516"/>
            </a:lvl7pPr>
            <a:lvl8pPr>
              <a:defRPr sz="4516"/>
            </a:lvl8pPr>
            <a:lvl9pPr>
              <a:defRPr sz="451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054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412" y="1318835"/>
            <a:ext cx="39506379" cy="5485055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939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93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2412" y="1310768"/>
            <a:ext cx="14444117" cy="5577817"/>
          </a:xfrm>
          <a:prstGeom prst="rect">
            <a:avLst/>
          </a:prstGeom>
        </p:spPr>
        <p:txBody>
          <a:bodyPr vert="horz" anchor="b"/>
          <a:lstStyle>
            <a:lvl1pPr algn="l">
              <a:defRPr sz="564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3140" y="1310769"/>
            <a:ext cx="24535650" cy="28094778"/>
          </a:xfrm>
          <a:prstGeom prst="rect">
            <a:avLst/>
          </a:prstGeom>
        </p:spPr>
        <p:txBody>
          <a:bodyPr vert="horz"/>
          <a:lstStyle>
            <a:lvl1pPr>
              <a:defRPr sz="9033"/>
            </a:lvl1pPr>
            <a:lvl2pPr>
              <a:defRPr sz="7904"/>
            </a:lvl2pPr>
            <a:lvl3pPr>
              <a:defRPr sz="6775"/>
            </a:lvl3pPr>
            <a:lvl4pPr>
              <a:defRPr sz="5646"/>
            </a:lvl4pPr>
            <a:lvl5pPr>
              <a:defRPr sz="5646"/>
            </a:lvl5pPr>
            <a:lvl6pPr>
              <a:defRPr sz="5646"/>
            </a:lvl6pPr>
            <a:lvl7pPr>
              <a:defRPr sz="5646"/>
            </a:lvl7pPr>
            <a:lvl8pPr>
              <a:defRPr sz="5646"/>
            </a:lvl8pPr>
            <a:lvl9pPr>
              <a:defRPr sz="564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2412" y="6888586"/>
            <a:ext cx="14444117" cy="2251696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952"/>
            </a:lvl1pPr>
            <a:lvl2pPr marL="1290584" indent="0">
              <a:buNone/>
              <a:defRPr sz="3387"/>
            </a:lvl2pPr>
            <a:lvl3pPr marL="2581168" indent="0">
              <a:buNone/>
              <a:defRPr sz="2823"/>
            </a:lvl3pPr>
            <a:lvl4pPr marL="3871752" indent="0">
              <a:buNone/>
              <a:defRPr sz="2541"/>
            </a:lvl4pPr>
            <a:lvl5pPr marL="5162337" indent="0">
              <a:buNone/>
              <a:defRPr sz="2541"/>
            </a:lvl5pPr>
            <a:lvl6pPr marL="6452921" indent="0">
              <a:buNone/>
              <a:defRPr sz="2541"/>
            </a:lvl6pPr>
            <a:lvl7pPr marL="7743505" indent="0">
              <a:buNone/>
              <a:defRPr sz="2541"/>
            </a:lvl7pPr>
            <a:lvl8pPr marL="9034089" indent="0">
              <a:buNone/>
              <a:defRPr sz="2541"/>
            </a:lvl8pPr>
            <a:lvl9pPr marL="10324673" indent="0">
              <a:buNone/>
              <a:defRPr sz="25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919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7699" y="23041268"/>
            <a:ext cx="26341171" cy="2722361"/>
          </a:xfrm>
          <a:prstGeom prst="rect">
            <a:avLst/>
          </a:prstGeom>
        </p:spPr>
        <p:txBody>
          <a:bodyPr vert="horz" anchor="b"/>
          <a:lstStyle>
            <a:lvl1pPr algn="l">
              <a:defRPr sz="564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597699" y="2940156"/>
            <a:ext cx="26341171" cy="1975023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9033"/>
            </a:lvl1pPr>
            <a:lvl2pPr marL="1290584" indent="0">
              <a:buNone/>
              <a:defRPr sz="7904"/>
            </a:lvl2pPr>
            <a:lvl3pPr marL="2581168" indent="0">
              <a:buNone/>
              <a:defRPr sz="6775"/>
            </a:lvl3pPr>
            <a:lvl4pPr marL="3871752" indent="0">
              <a:buNone/>
              <a:defRPr sz="5646"/>
            </a:lvl4pPr>
            <a:lvl5pPr marL="5162337" indent="0">
              <a:buNone/>
              <a:defRPr sz="5646"/>
            </a:lvl5pPr>
            <a:lvl6pPr marL="6452921" indent="0">
              <a:buNone/>
              <a:defRPr sz="5646"/>
            </a:lvl6pPr>
            <a:lvl7pPr marL="7743505" indent="0">
              <a:buNone/>
              <a:defRPr sz="5646"/>
            </a:lvl7pPr>
            <a:lvl8pPr marL="9034089" indent="0">
              <a:buNone/>
              <a:defRPr sz="5646"/>
            </a:lvl8pPr>
            <a:lvl9pPr marL="10324673" indent="0">
              <a:buNone/>
              <a:defRPr sz="5646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97699" y="25763633"/>
            <a:ext cx="26341171" cy="386373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952"/>
            </a:lvl1pPr>
            <a:lvl2pPr marL="1290584" indent="0">
              <a:buNone/>
              <a:defRPr sz="3387"/>
            </a:lvl2pPr>
            <a:lvl3pPr marL="2581168" indent="0">
              <a:buNone/>
              <a:defRPr sz="2823"/>
            </a:lvl3pPr>
            <a:lvl4pPr marL="3871752" indent="0">
              <a:buNone/>
              <a:defRPr sz="2541"/>
            </a:lvl4pPr>
            <a:lvl5pPr marL="5162337" indent="0">
              <a:buNone/>
              <a:defRPr sz="2541"/>
            </a:lvl5pPr>
            <a:lvl6pPr marL="6452921" indent="0">
              <a:buNone/>
              <a:defRPr sz="2541"/>
            </a:lvl6pPr>
            <a:lvl7pPr marL="7743505" indent="0">
              <a:buNone/>
              <a:defRPr sz="2541"/>
            </a:lvl7pPr>
            <a:lvl8pPr marL="9034089" indent="0">
              <a:buNone/>
              <a:defRPr sz="2541"/>
            </a:lvl8pPr>
            <a:lvl9pPr marL="10324673" indent="0">
              <a:buNone/>
              <a:defRPr sz="25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6149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260725" rtl="0" eaLnBrk="0" fontAlgn="base" hangingPunct="0">
        <a:spcBef>
          <a:spcPct val="0"/>
        </a:spcBef>
        <a:spcAft>
          <a:spcPct val="0"/>
        </a:spcAft>
        <a:defRPr sz="15800">
          <a:solidFill>
            <a:schemeClr val="tx2"/>
          </a:solidFill>
          <a:latin typeface="+mj-lt"/>
          <a:ea typeface="ＭＳ Ｐゴシック" pitchFamily="34" charset="-128"/>
          <a:cs typeface="+mj-cs"/>
        </a:defRPr>
      </a:lvl1pPr>
      <a:lvl2pPr algn="ctr" defTabSz="3260725" rtl="0" eaLnBrk="0" fontAlgn="base" hangingPunct="0">
        <a:spcBef>
          <a:spcPct val="0"/>
        </a:spcBef>
        <a:spcAft>
          <a:spcPct val="0"/>
        </a:spcAft>
        <a:defRPr sz="15800">
          <a:solidFill>
            <a:schemeClr val="tx2"/>
          </a:solidFill>
          <a:latin typeface="Arial" charset="0"/>
          <a:ea typeface="ＭＳ Ｐゴシック" pitchFamily="34" charset="-128"/>
        </a:defRPr>
      </a:lvl2pPr>
      <a:lvl3pPr algn="ctr" defTabSz="3260725" rtl="0" eaLnBrk="0" fontAlgn="base" hangingPunct="0">
        <a:spcBef>
          <a:spcPct val="0"/>
        </a:spcBef>
        <a:spcAft>
          <a:spcPct val="0"/>
        </a:spcAft>
        <a:defRPr sz="15800">
          <a:solidFill>
            <a:schemeClr val="tx2"/>
          </a:solidFill>
          <a:latin typeface="Arial" charset="0"/>
          <a:ea typeface="ＭＳ Ｐゴシック" pitchFamily="34" charset="-128"/>
        </a:defRPr>
      </a:lvl3pPr>
      <a:lvl4pPr algn="ctr" defTabSz="3260725" rtl="0" eaLnBrk="0" fontAlgn="base" hangingPunct="0">
        <a:spcBef>
          <a:spcPct val="0"/>
        </a:spcBef>
        <a:spcAft>
          <a:spcPct val="0"/>
        </a:spcAft>
        <a:defRPr sz="15800">
          <a:solidFill>
            <a:schemeClr val="tx2"/>
          </a:solidFill>
          <a:latin typeface="Arial" charset="0"/>
          <a:ea typeface="ＭＳ Ｐゴシック" pitchFamily="34" charset="-128"/>
        </a:defRPr>
      </a:lvl4pPr>
      <a:lvl5pPr algn="ctr" defTabSz="3260725" rtl="0" eaLnBrk="0" fontAlgn="base" hangingPunct="0">
        <a:spcBef>
          <a:spcPct val="0"/>
        </a:spcBef>
        <a:spcAft>
          <a:spcPct val="0"/>
        </a:spcAft>
        <a:defRPr sz="15800">
          <a:solidFill>
            <a:schemeClr val="tx2"/>
          </a:solidFill>
          <a:latin typeface="Arial" charset="0"/>
          <a:ea typeface="ＭＳ Ｐゴシック" pitchFamily="34" charset="-128"/>
        </a:defRPr>
      </a:lvl5pPr>
      <a:lvl6pPr marL="1290584" algn="ctr" defTabSz="3262310" rtl="0" fontAlgn="base">
        <a:spcBef>
          <a:spcPct val="0"/>
        </a:spcBef>
        <a:spcAft>
          <a:spcPct val="0"/>
        </a:spcAft>
        <a:defRPr sz="15808">
          <a:solidFill>
            <a:schemeClr val="tx2"/>
          </a:solidFill>
          <a:latin typeface="Arial" charset="0"/>
        </a:defRPr>
      </a:lvl6pPr>
      <a:lvl7pPr marL="2581168" algn="ctr" defTabSz="3262310" rtl="0" fontAlgn="base">
        <a:spcBef>
          <a:spcPct val="0"/>
        </a:spcBef>
        <a:spcAft>
          <a:spcPct val="0"/>
        </a:spcAft>
        <a:defRPr sz="15808">
          <a:solidFill>
            <a:schemeClr val="tx2"/>
          </a:solidFill>
          <a:latin typeface="Arial" charset="0"/>
        </a:defRPr>
      </a:lvl7pPr>
      <a:lvl8pPr marL="3871752" algn="ctr" defTabSz="3262310" rtl="0" fontAlgn="base">
        <a:spcBef>
          <a:spcPct val="0"/>
        </a:spcBef>
        <a:spcAft>
          <a:spcPct val="0"/>
        </a:spcAft>
        <a:defRPr sz="15808">
          <a:solidFill>
            <a:schemeClr val="tx2"/>
          </a:solidFill>
          <a:latin typeface="Arial" charset="0"/>
        </a:defRPr>
      </a:lvl8pPr>
      <a:lvl9pPr marL="5162337" algn="ctr" defTabSz="3262310" rtl="0" fontAlgn="base">
        <a:spcBef>
          <a:spcPct val="0"/>
        </a:spcBef>
        <a:spcAft>
          <a:spcPct val="0"/>
        </a:spcAft>
        <a:defRPr sz="15808">
          <a:solidFill>
            <a:schemeClr val="tx2"/>
          </a:solidFill>
          <a:latin typeface="Arial" charset="0"/>
        </a:defRPr>
      </a:lvl9pPr>
    </p:titleStyle>
    <p:bodyStyle>
      <a:lvl1pPr marL="1222375" indent="-1222375" algn="l" defTabSz="3260725" rtl="0" eaLnBrk="0" fontAlgn="base" hangingPunct="0">
        <a:spcBef>
          <a:spcPct val="20000"/>
        </a:spcBef>
        <a:spcAft>
          <a:spcPct val="0"/>
        </a:spcAft>
        <a:buChar char="•"/>
        <a:defRPr sz="1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1pPr>
      <a:lvl2pPr marL="2652713" indent="-1020763" algn="l" defTabSz="3260725" rtl="0" eaLnBrk="0" fontAlgn="base" hangingPunct="0">
        <a:spcBef>
          <a:spcPct val="20000"/>
        </a:spcBef>
        <a:spcAft>
          <a:spcPct val="0"/>
        </a:spcAft>
        <a:buChar char="–"/>
        <a:defRPr sz="10100">
          <a:solidFill>
            <a:schemeClr val="tx1"/>
          </a:solidFill>
          <a:latin typeface="+mn-lt"/>
          <a:ea typeface="ＭＳ Ｐゴシック" charset="-128"/>
        </a:defRPr>
      </a:lvl2pPr>
      <a:lvl3pPr marL="4076700" indent="-814388" algn="l" defTabSz="3260725" rtl="0" eaLnBrk="0" fontAlgn="base" hangingPunct="0">
        <a:spcBef>
          <a:spcPct val="20000"/>
        </a:spcBef>
        <a:spcAft>
          <a:spcPct val="0"/>
        </a:spcAft>
        <a:buChar char="•"/>
        <a:defRPr sz="8400">
          <a:solidFill>
            <a:schemeClr val="tx1"/>
          </a:solidFill>
          <a:latin typeface="+mn-lt"/>
          <a:ea typeface="ＭＳ Ｐゴシック" charset="-128"/>
        </a:defRPr>
      </a:lvl3pPr>
      <a:lvl4pPr marL="5713413" indent="-819150" algn="l" defTabSz="3260725" rtl="0" eaLnBrk="0" fontAlgn="base" hangingPunct="0">
        <a:spcBef>
          <a:spcPct val="20000"/>
        </a:spcBef>
        <a:spcAft>
          <a:spcPct val="0"/>
        </a:spcAft>
        <a:buChar char="–"/>
        <a:defRPr sz="7000">
          <a:solidFill>
            <a:schemeClr val="tx1"/>
          </a:solidFill>
          <a:latin typeface="+mn-lt"/>
          <a:ea typeface="ＭＳ Ｐゴシック" charset="-128"/>
        </a:defRPr>
      </a:lvl4pPr>
      <a:lvl5pPr marL="7339013" indent="-814388" algn="l" defTabSz="3260725" rtl="0" eaLnBrk="0" fontAlgn="base" hangingPunct="0">
        <a:spcBef>
          <a:spcPct val="20000"/>
        </a:spcBef>
        <a:spcAft>
          <a:spcPct val="0"/>
        </a:spcAft>
        <a:buChar char="»"/>
        <a:defRPr sz="7000">
          <a:solidFill>
            <a:schemeClr val="tx1"/>
          </a:solidFill>
          <a:latin typeface="+mn-lt"/>
          <a:ea typeface="ＭＳ Ｐゴシック" charset="-128"/>
        </a:defRPr>
      </a:lvl5pPr>
      <a:lvl6pPr marL="8630782" indent="-815577" algn="l" defTabSz="3262310" rtl="0" fontAlgn="base">
        <a:spcBef>
          <a:spcPct val="20000"/>
        </a:spcBef>
        <a:spcAft>
          <a:spcPct val="0"/>
        </a:spcAft>
        <a:buChar char="»"/>
        <a:defRPr sz="7057">
          <a:solidFill>
            <a:schemeClr val="tx1"/>
          </a:solidFill>
          <a:latin typeface="+mn-lt"/>
          <a:ea typeface="ＭＳ Ｐゴシック" charset="-128"/>
        </a:defRPr>
      </a:lvl6pPr>
      <a:lvl7pPr marL="9921366" indent="-815577" algn="l" defTabSz="3262310" rtl="0" fontAlgn="base">
        <a:spcBef>
          <a:spcPct val="20000"/>
        </a:spcBef>
        <a:spcAft>
          <a:spcPct val="0"/>
        </a:spcAft>
        <a:buChar char="»"/>
        <a:defRPr sz="7057">
          <a:solidFill>
            <a:schemeClr val="tx1"/>
          </a:solidFill>
          <a:latin typeface="+mn-lt"/>
          <a:ea typeface="ＭＳ Ｐゴシック" charset="-128"/>
        </a:defRPr>
      </a:lvl7pPr>
      <a:lvl8pPr marL="11211950" indent="-815577" algn="l" defTabSz="3262310" rtl="0" fontAlgn="base">
        <a:spcBef>
          <a:spcPct val="20000"/>
        </a:spcBef>
        <a:spcAft>
          <a:spcPct val="0"/>
        </a:spcAft>
        <a:buChar char="»"/>
        <a:defRPr sz="7057">
          <a:solidFill>
            <a:schemeClr val="tx1"/>
          </a:solidFill>
          <a:latin typeface="+mn-lt"/>
          <a:ea typeface="ＭＳ Ｐゴシック" charset="-128"/>
        </a:defRPr>
      </a:lvl8pPr>
      <a:lvl9pPr marL="12502534" indent="-815577" algn="l" defTabSz="3262310" rtl="0" fontAlgn="base">
        <a:spcBef>
          <a:spcPct val="20000"/>
        </a:spcBef>
        <a:spcAft>
          <a:spcPct val="0"/>
        </a:spcAft>
        <a:buChar char="»"/>
        <a:defRPr sz="7057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1290584" rtl="0" eaLnBrk="1" latinLnBrk="0" hangingPunct="1">
        <a:defRPr sz="5081" kern="1200">
          <a:solidFill>
            <a:schemeClr val="tx1"/>
          </a:solidFill>
          <a:latin typeface="+mn-lt"/>
          <a:ea typeface="+mn-ea"/>
          <a:cs typeface="+mn-cs"/>
        </a:defRPr>
      </a:lvl1pPr>
      <a:lvl2pPr marL="1290584" algn="l" defTabSz="1290584" rtl="0" eaLnBrk="1" latinLnBrk="0" hangingPunct="1">
        <a:defRPr sz="5081" kern="1200">
          <a:solidFill>
            <a:schemeClr val="tx1"/>
          </a:solidFill>
          <a:latin typeface="+mn-lt"/>
          <a:ea typeface="+mn-ea"/>
          <a:cs typeface="+mn-cs"/>
        </a:defRPr>
      </a:lvl2pPr>
      <a:lvl3pPr marL="2581168" algn="l" defTabSz="1290584" rtl="0" eaLnBrk="1" latinLnBrk="0" hangingPunct="1">
        <a:defRPr sz="5081" kern="1200">
          <a:solidFill>
            <a:schemeClr val="tx1"/>
          </a:solidFill>
          <a:latin typeface="+mn-lt"/>
          <a:ea typeface="+mn-ea"/>
          <a:cs typeface="+mn-cs"/>
        </a:defRPr>
      </a:lvl3pPr>
      <a:lvl4pPr marL="3871752" algn="l" defTabSz="1290584" rtl="0" eaLnBrk="1" latinLnBrk="0" hangingPunct="1">
        <a:defRPr sz="5081" kern="1200">
          <a:solidFill>
            <a:schemeClr val="tx1"/>
          </a:solidFill>
          <a:latin typeface="+mn-lt"/>
          <a:ea typeface="+mn-ea"/>
          <a:cs typeface="+mn-cs"/>
        </a:defRPr>
      </a:lvl4pPr>
      <a:lvl5pPr marL="5162337" algn="l" defTabSz="1290584" rtl="0" eaLnBrk="1" latinLnBrk="0" hangingPunct="1">
        <a:defRPr sz="5081" kern="1200">
          <a:solidFill>
            <a:schemeClr val="tx1"/>
          </a:solidFill>
          <a:latin typeface="+mn-lt"/>
          <a:ea typeface="+mn-ea"/>
          <a:cs typeface="+mn-cs"/>
        </a:defRPr>
      </a:lvl5pPr>
      <a:lvl6pPr marL="6452921" algn="l" defTabSz="1290584" rtl="0" eaLnBrk="1" latinLnBrk="0" hangingPunct="1">
        <a:defRPr sz="5081" kern="1200">
          <a:solidFill>
            <a:schemeClr val="tx1"/>
          </a:solidFill>
          <a:latin typeface="+mn-lt"/>
          <a:ea typeface="+mn-ea"/>
          <a:cs typeface="+mn-cs"/>
        </a:defRPr>
      </a:lvl6pPr>
      <a:lvl7pPr marL="7743505" algn="l" defTabSz="1290584" rtl="0" eaLnBrk="1" latinLnBrk="0" hangingPunct="1">
        <a:defRPr sz="5081" kern="1200">
          <a:solidFill>
            <a:schemeClr val="tx1"/>
          </a:solidFill>
          <a:latin typeface="+mn-lt"/>
          <a:ea typeface="+mn-ea"/>
          <a:cs typeface="+mn-cs"/>
        </a:defRPr>
      </a:lvl7pPr>
      <a:lvl8pPr marL="9034089" algn="l" defTabSz="1290584" rtl="0" eaLnBrk="1" latinLnBrk="0" hangingPunct="1">
        <a:defRPr sz="5081" kern="1200">
          <a:solidFill>
            <a:schemeClr val="tx1"/>
          </a:solidFill>
          <a:latin typeface="+mn-lt"/>
          <a:ea typeface="+mn-ea"/>
          <a:cs typeface="+mn-cs"/>
        </a:defRPr>
      </a:lvl8pPr>
      <a:lvl9pPr marL="10324673" algn="l" defTabSz="1290584" rtl="0" eaLnBrk="1" latinLnBrk="0" hangingPunct="1">
        <a:defRPr sz="508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chart" Target="../charts/chart1.xml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879D8BA-7001-4C11-FE63-EB785E48E34A}"/>
              </a:ext>
            </a:extLst>
          </p:cNvPr>
          <p:cNvGrpSpPr/>
          <p:nvPr/>
        </p:nvGrpSpPr>
        <p:grpSpPr>
          <a:xfrm>
            <a:off x="0" y="0"/>
            <a:ext cx="43998697" cy="33133178"/>
            <a:chOff x="0" y="0"/>
            <a:chExt cx="43998697" cy="331331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53F0A63-7DBA-4862-8ADB-634BE2082DC4}"/>
                </a:ext>
              </a:extLst>
            </p:cNvPr>
            <p:cNvSpPr txBox="1"/>
            <p:nvPr/>
          </p:nvSpPr>
          <p:spPr>
            <a:xfrm>
              <a:off x="8458200" y="0"/>
              <a:ext cx="26974800" cy="32918400"/>
            </a:xfrm>
            <a:prstGeom prst="rect">
              <a:avLst/>
            </a:prstGeom>
            <a:solidFill>
              <a:srgbClr val="B9D9EB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itle 4">
              <a:extLst>
                <a:ext uri="{FF2B5EF4-FFF2-40B4-BE49-F238E27FC236}">
                  <a16:creationId xmlns:a16="http://schemas.microsoft.com/office/drawing/2014/main" id="{E2B6D61B-B0C1-41B4-91D3-8A4338C302FE}"/>
                </a:ext>
              </a:extLst>
            </p:cNvPr>
            <p:cNvSpPr txBox="1">
              <a:spLocks/>
            </p:cNvSpPr>
            <p:nvPr/>
          </p:nvSpPr>
          <p:spPr>
            <a:xfrm>
              <a:off x="10008354" y="2329838"/>
              <a:ext cx="23905029" cy="13672162"/>
            </a:xfrm>
            <a:prstGeom prst="rect">
              <a:avLst/>
            </a:prstGeom>
          </p:spPr>
          <p:txBody>
            <a:bodyPr vert="horz" lIns="914400" rIns="914400" anchor="t">
              <a:noAutofit/>
            </a:bodyPr>
            <a:lstStyle>
              <a:lvl1pPr algn="ctr" defTabSz="3260725" rtl="0" eaLnBrk="0" fontAlgn="base" hangingPunct="0">
                <a:spcBef>
                  <a:spcPct val="0"/>
                </a:spcBef>
                <a:spcAft>
                  <a:spcPct val="0"/>
                </a:spcAft>
                <a:defRPr sz="15800">
                  <a:solidFill>
                    <a:schemeClr val="tx2"/>
                  </a:solidFill>
                  <a:latin typeface="+mj-lt"/>
                  <a:ea typeface="ＭＳ Ｐゴシック" pitchFamily="34" charset="-128"/>
                  <a:cs typeface="+mj-cs"/>
                </a:defRPr>
              </a:lvl1pPr>
              <a:lvl2pPr algn="ctr" defTabSz="3260725" rtl="0" eaLnBrk="0" fontAlgn="base" hangingPunct="0">
                <a:spcBef>
                  <a:spcPct val="0"/>
                </a:spcBef>
                <a:spcAft>
                  <a:spcPct val="0"/>
                </a:spcAft>
                <a:defRPr sz="15800">
                  <a:solidFill>
                    <a:schemeClr val="tx2"/>
                  </a:solidFill>
                  <a:latin typeface="Arial" charset="0"/>
                  <a:ea typeface="ＭＳ Ｐゴシック" pitchFamily="34" charset="-128"/>
                </a:defRPr>
              </a:lvl2pPr>
              <a:lvl3pPr algn="ctr" defTabSz="3260725" rtl="0" eaLnBrk="0" fontAlgn="base" hangingPunct="0">
                <a:spcBef>
                  <a:spcPct val="0"/>
                </a:spcBef>
                <a:spcAft>
                  <a:spcPct val="0"/>
                </a:spcAft>
                <a:defRPr sz="15800">
                  <a:solidFill>
                    <a:schemeClr val="tx2"/>
                  </a:solidFill>
                  <a:latin typeface="Arial" charset="0"/>
                  <a:ea typeface="ＭＳ Ｐゴシック" pitchFamily="34" charset="-128"/>
                </a:defRPr>
              </a:lvl3pPr>
              <a:lvl4pPr algn="ctr" defTabSz="3260725" rtl="0" eaLnBrk="0" fontAlgn="base" hangingPunct="0">
                <a:spcBef>
                  <a:spcPct val="0"/>
                </a:spcBef>
                <a:spcAft>
                  <a:spcPct val="0"/>
                </a:spcAft>
                <a:defRPr sz="15800">
                  <a:solidFill>
                    <a:schemeClr val="tx2"/>
                  </a:solidFill>
                  <a:latin typeface="Arial" charset="0"/>
                  <a:ea typeface="ＭＳ Ｐゴシック" pitchFamily="34" charset="-128"/>
                </a:defRPr>
              </a:lvl4pPr>
              <a:lvl5pPr algn="ctr" defTabSz="3260725" rtl="0" eaLnBrk="0" fontAlgn="base" hangingPunct="0">
                <a:spcBef>
                  <a:spcPct val="0"/>
                </a:spcBef>
                <a:spcAft>
                  <a:spcPct val="0"/>
                </a:spcAft>
                <a:defRPr sz="15800">
                  <a:solidFill>
                    <a:schemeClr val="tx2"/>
                  </a:solidFill>
                  <a:latin typeface="Arial" charset="0"/>
                  <a:ea typeface="ＭＳ Ｐゴシック" pitchFamily="34" charset="-128"/>
                </a:defRPr>
              </a:lvl5pPr>
              <a:lvl6pPr marL="1290584" algn="ctr" defTabSz="3262310" rtl="0" fontAlgn="base">
                <a:spcBef>
                  <a:spcPct val="0"/>
                </a:spcBef>
                <a:spcAft>
                  <a:spcPct val="0"/>
                </a:spcAft>
                <a:defRPr sz="15808">
                  <a:solidFill>
                    <a:schemeClr val="tx2"/>
                  </a:solidFill>
                  <a:latin typeface="Arial" charset="0"/>
                </a:defRPr>
              </a:lvl6pPr>
              <a:lvl7pPr marL="2581168" algn="ctr" defTabSz="3262310" rtl="0" fontAlgn="base">
                <a:spcBef>
                  <a:spcPct val="0"/>
                </a:spcBef>
                <a:spcAft>
                  <a:spcPct val="0"/>
                </a:spcAft>
                <a:defRPr sz="15808">
                  <a:solidFill>
                    <a:schemeClr val="tx2"/>
                  </a:solidFill>
                  <a:latin typeface="Arial" charset="0"/>
                </a:defRPr>
              </a:lvl7pPr>
              <a:lvl8pPr marL="3871752" algn="ctr" defTabSz="3262310" rtl="0" fontAlgn="base">
                <a:spcBef>
                  <a:spcPct val="0"/>
                </a:spcBef>
                <a:spcAft>
                  <a:spcPct val="0"/>
                </a:spcAft>
                <a:defRPr sz="15808">
                  <a:solidFill>
                    <a:schemeClr val="tx2"/>
                  </a:solidFill>
                  <a:latin typeface="Arial" charset="0"/>
                </a:defRPr>
              </a:lvl8pPr>
              <a:lvl9pPr marL="5162337" algn="ctr" defTabSz="3262310" rtl="0" fontAlgn="base">
                <a:spcBef>
                  <a:spcPct val="0"/>
                </a:spcBef>
                <a:spcAft>
                  <a:spcPct val="0"/>
                </a:spcAft>
                <a:defRPr sz="15808">
                  <a:solidFill>
                    <a:schemeClr val="tx2"/>
                  </a:solidFill>
                  <a:latin typeface="Arial" charset="0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sz="7200" b="1" kern="0" dirty="0">
                  <a:solidFill>
                    <a:schemeClr val="tx1"/>
                  </a:solidFill>
                  <a:latin typeface="Lato Black" panose="020F0A02020204030203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A </a:t>
              </a:r>
              <a:r>
                <a:rPr lang="en-US" sz="7200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clinical knowledge graph with 1,948 </a:t>
              </a:r>
              <a:r>
                <a:rPr lang="en-US" sz="72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coded concepts and 14,645 relationships </a:t>
              </a:r>
              <a:r>
                <a:rPr lang="en-US" sz="7200" b="1" kern="0" dirty="0">
                  <a:solidFill>
                    <a:schemeClr val="tx1"/>
                  </a:solidFill>
                  <a:latin typeface="Lato Black" panose="020F0A02020204030203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with broad clinical coverage, generated through association-rule mining and LLM-validated links, demonstrates that scalable, cost-effective curation of meaningful diagnosis-diagnosis relations is </a:t>
              </a:r>
              <a:r>
                <a:rPr lang="en-US" sz="72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Black" panose="020F0A02020204030203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feasible</a:t>
              </a:r>
              <a:r>
                <a:rPr lang="en-US" sz="7200" b="1" kern="0" dirty="0">
                  <a:solidFill>
                    <a:schemeClr val="tx1"/>
                  </a:solidFill>
                  <a:latin typeface="Lato Black" panose="020F0A02020204030203" pitchFamily="34" charset="0"/>
                  <a:ea typeface="Roboto" panose="02000000000000000000" pitchFamily="2" charset="0"/>
                  <a:cs typeface="Arial" panose="020B0604020202020204" pitchFamily="34" charset="0"/>
                </a:rPr>
                <a:t>. These clinically credible connections pave the way for more robust cohort analyses, streamlined quality measures, and smarter decision-support rules without requiring labor-intensive manual curation.</a:t>
              </a:r>
              <a:endParaRPr lang="en-US" sz="7200" kern="0" dirty="0">
                <a:solidFill>
                  <a:schemeClr val="tx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Graphic 7">
              <a:extLst>
                <a:ext uri="{FF2B5EF4-FFF2-40B4-BE49-F238E27FC236}">
                  <a16:creationId xmlns:a16="http://schemas.microsoft.com/office/drawing/2014/main" id="{6A914F07-9B81-4F27-AA77-A20809DD98D8}"/>
                </a:ext>
              </a:extLst>
            </p:cNvPr>
            <p:cNvSpPr/>
            <p:nvPr/>
          </p:nvSpPr>
          <p:spPr>
            <a:xfrm>
              <a:off x="17812662" y="25909266"/>
              <a:ext cx="1117158" cy="1932381"/>
            </a:xfrm>
            <a:custGeom>
              <a:avLst/>
              <a:gdLst>
                <a:gd name="connsiteX0" fmla="*/ 321256 w 2089376"/>
                <a:gd name="connsiteY0" fmla="*/ 0 h 3614056"/>
                <a:gd name="connsiteX1" fmla="*/ 0 w 2089376"/>
                <a:gd name="connsiteY1" fmla="*/ 321256 h 3614056"/>
                <a:gd name="connsiteX2" fmla="*/ 0 w 2089376"/>
                <a:gd name="connsiteY2" fmla="*/ 3292801 h 3614056"/>
                <a:gd name="connsiteX3" fmla="*/ 321256 w 2089376"/>
                <a:gd name="connsiteY3" fmla="*/ 3614057 h 3614056"/>
                <a:gd name="connsiteX4" fmla="*/ 1815047 w 2089376"/>
                <a:gd name="connsiteY4" fmla="*/ 3614057 h 3614056"/>
                <a:gd name="connsiteX5" fmla="*/ 2136303 w 2089376"/>
                <a:gd name="connsiteY5" fmla="*/ 3292801 h 3614056"/>
                <a:gd name="connsiteX6" fmla="*/ 2136303 w 2089376"/>
                <a:gd name="connsiteY6" fmla="*/ 321256 h 3614056"/>
                <a:gd name="connsiteX7" fmla="*/ 1815047 w 2089376"/>
                <a:gd name="connsiteY7" fmla="*/ 0 h 3614056"/>
                <a:gd name="connsiteX8" fmla="*/ 321256 w 2089376"/>
                <a:gd name="connsiteY8" fmla="*/ 0 h 3614056"/>
                <a:gd name="connsiteX9" fmla="*/ 889115 w 2089376"/>
                <a:gd name="connsiteY9" fmla="*/ 309397 h 3614056"/>
                <a:gd name="connsiteX10" fmla="*/ 1247302 w 2089376"/>
                <a:gd name="connsiteY10" fmla="*/ 309397 h 3614056"/>
                <a:gd name="connsiteX11" fmla="*/ 1289936 w 2089376"/>
                <a:gd name="connsiteY11" fmla="*/ 369650 h 3614056"/>
                <a:gd name="connsiteX12" fmla="*/ 1247302 w 2089376"/>
                <a:gd name="connsiteY12" fmla="*/ 429903 h 3614056"/>
                <a:gd name="connsiteX13" fmla="*/ 889115 w 2089376"/>
                <a:gd name="connsiteY13" fmla="*/ 429903 h 3614056"/>
                <a:gd name="connsiteX14" fmla="*/ 846480 w 2089376"/>
                <a:gd name="connsiteY14" fmla="*/ 369650 h 3614056"/>
                <a:gd name="connsiteX15" fmla="*/ 889115 w 2089376"/>
                <a:gd name="connsiteY15" fmla="*/ 309397 h 3614056"/>
                <a:gd name="connsiteX16" fmla="*/ 176468 w 2089376"/>
                <a:gd name="connsiteY16" fmla="*/ 738905 h 3614056"/>
                <a:gd name="connsiteX17" fmla="*/ 1959892 w 2089376"/>
                <a:gd name="connsiteY17" fmla="*/ 738905 h 3614056"/>
                <a:gd name="connsiteX18" fmla="*/ 1959892 w 2089376"/>
                <a:gd name="connsiteY18" fmla="*/ 2875208 h 3614056"/>
                <a:gd name="connsiteX19" fmla="*/ 176468 w 2089376"/>
                <a:gd name="connsiteY19" fmla="*/ 2875208 h 3614056"/>
                <a:gd name="connsiteX20" fmla="*/ 176468 w 2089376"/>
                <a:gd name="connsiteY20" fmla="*/ 738905 h 3614056"/>
                <a:gd name="connsiteX21" fmla="*/ 1068180 w 2089376"/>
                <a:gd name="connsiteY21" fmla="*/ 3045747 h 3614056"/>
                <a:gd name="connsiteX22" fmla="*/ 1068180 w 2089376"/>
                <a:gd name="connsiteY22" fmla="*/ 3045747 h 3614056"/>
                <a:gd name="connsiteX23" fmla="*/ 1267066 w 2089376"/>
                <a:gd name="connsiteY23" fmla="*/ 3244633 h 3614056"/>
                <a:gd name="connsiteX24" fmla="*/ 1267066 w 2089376"/>
                <a:gd name="connsiteY24" fmla="*/ 3244633 h 3614056"/>
                <a:gd name="connsiteX25" fmla="*/ 1267066 w 2089376"/>
                <a:gd name="connsiteY25" fmla="*/ 3244633 h 3614056"/>
                <a:gd name="connsiteX26" fmla="*/ 1267066 w 2089376"/>
                <a:gd name="connsiteY26" fmla="*/ 3244633 h 3614056"/>
                <a:gd name="connsiteX27" fmla="*/ 1068180 w 2089376"/>
                <a:gd name="connsiteY27" fmla="*/ 3443519 h 3614056"/>
                <a:gd name="connsiteX28" fmla="*/ 1068180 w 2089376"/>
                <a:gd name="connsiteY28" fmla="*/ 3443519 h 3614056"/>
                <a:gd name="connsiteX29" fmla="*/ 1068180 w 2089376"/>
                <a:gd name="connsiteY29" fmla="*/ 3443519 h 3614056"/>
                <a:gd name="connsiteX30" fmla="*/ 1068180 w 2089376"/>
                <a:gd name="connsiteY30" fmla="*/ 3443519 h 3614056"/>
                <a:gd name="connsiteX31" fmla="*/ 869294 w 2089376"/>
                <a:gd name="connsiteY31" fmla="*/ 3244633 h 3614056"/>
                <a:gd name="connsiteX32" fmla="*/ 869294 w 2089376"/>
                <a:gd name="connsiteY32" fmla="*/ 3244633 h 3614056"/>
                <a:gd name="connsiteX33" fmla="*/ 869294 w 2089376"/>
                <a:gd name="connsiteY33" fmla="*/ 3244633 h 3614056"/>
                <a:gd name="connsiteX34" fmla="*/ 869294 w 2089376"/>
                <a:gd name="connsiteY34" fmla="*/ 3244633 h 3614056"/>
                <a:gd name="connsiteX35" fmla="*/ 1068180 w 2089376"/>
                <a:gd name="connsiteY35" fmla="*/ 3045747 h 3614056"/>
                <a:gd name="connsiteX36" fmla="*/ 1068180 w 2089376"/>
                <a:gd name="connsiteY36" fmla="*/ 3045747 h 3614056"/>
                <a:gd name="connsiteX37" fmla="*/ 1068180 w 2089376"/>
                <a:gd name="connsiteY37" fmla="*/ 3045747 h 361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89376" h="3614056">
                  <a:moveTo>
                    <a:pt x="321256" y="0"/>
                  </a:moveTo>
                  <a:cubicBezTo>
                    <a:pt x="144562" y="0"/>
                    <a:pt x="0" y="144562"/>
                    <a:pt x="0" y="321256"/>
                  </a:cubicBezTo>
                  <a:lnTo>
                    <a:pt x="0" y="3292801"/>
                  </a:lnTo>
                  <a:cubicBezTo>
                    <a:pt x="0" y="3469495"/>
                    <a:pt x="144562" y="3614057"/>
                    <a:pt x="321256" y="3614057"/>
                  </a:cubicBezTo>
                  <a:lnTo>
                    <a:pt x="1815047" y="3614057"/>
                  </a:lnTo>
                  <a:cubicBezTo>
                    <a:pt x="1991741" y="3614057"/>
                    <a:pt x="2136303" y="3469495"/>
                    <a:pt x="2136303" y="3292801"/>
                  </a:cubicBezTo>
                  <a:lnTo>
                    <a:pt x="2136303" y="321256"/>
                  </a:lnTo>
                  <a:cubicBezTo>
                    <a:pt x="2136303" y="144562"/>
                    <a:pt x="1991741" y="0"/>
                    <a:pt x="1815047" y="0"/>
                  </a:cubicBezTo>
                  <a:lnTo>
                    <a:pt x="321256" y="0"/>
                  </a:lnTo>
                  <a:close/>
                  <a:moveTo>
                    <a:pt x="889115" y="309397"/>
                  </a:moveTo>
                  <a:lnTo>
                    <a:pt x="1247302" y="309397"/>
                  </a:lnTo>
                  <a:cubicBezTo>
                    <a:pt x="1270849" y="309397"/>
                    <a:pt x="1289936" y="336390"/>
                    <a:pt x="1289936" y="369650"/>
                  </a:cubicBezTo>
                  <a:cubicBezTo>
                    <a:pt x="1289936" y="402911"/>
                    <a:pt x="1270849" y="429903"/>
                    <a:pt x="1247302" y="429903"/>
                  </a:cubicBezTo>
                  <a:lnTo>
                    <a:pt x="889115" y="429903"/>
                  </a:lnTo>
                  <a:cubicBezTo>
                    <a:pt x="865567" y="429903"/>
                    <a:pt x="846480" y="402911"/>
                    <a:pt x="846480" y="369650"/>
                  </a:cubicBezTo>
                  <a:cubicBezTo>
                    <a:pt x="846480" y="336390"/>
                    <a:pt x="865567" y="309397"/>
                    <a:pt x="889115" y="309397"/>
                  </a:cubicBezTo>
                  <a:close/>
                  <a:moveTo>
                    <a:pt x="176468" y="738905"/>
                  </a:moveTo>
                  <a:lnTo>
                    <a:pt x="1959892" y="738905"/>
                  </a:lnTo>
                  <a:lnTo>
                    <a:pt x="1959892" y="2875208"/>
                  </a:lnTo>
                  <a:lnTo>
                    <a:pt x="176468" y="2875208"/>
                  </a:lnTo>
                  <a:lnTo>
                    <a:pt x="176468" y="738905"/>
                  </a:lnTo>
                  <a:close/>
                  <a:moveTo>
                    <a:pt x="1068180" y="3045747"/>
                  </a:moveTo>
                  <a:cubicBezTo>
                    <a:pt x="1068180" y="3045747"/>
                    <a:pt x="1068180" y="3045747"/>
                    <a:pt x="1068180" y="3045747"/>
                  </a:cubicBezTo>
                  <a:cubicBezTo>
                    <a:pt x="1178013" y="3045747"/>
                    <a:pt x="1267066" y="3134799"/>
                    <a:pt x="1267066" y="3244633"/>
                  </a:cubicBezTo>
                  <a:cubicBezTo>
                    <a:pt x="1267066" y="3244633"/>
                    <a:pt x="1267066" y="3244633"/>
                    <a:pt x="1267066" y="3244633"/>
                  </a:cubicBezTo>
                  <a:lnTo>
                    <a:pt x="1267066" y="3244633"/>
                  </a:lnTo>
                  <a:cubicBezTo>
                    <a:pt x="1267066" y="3244633"/>
                    <a:pt x="1267066" y="3244633"/>
                    <a:pt x="1267066" y="3244633"/>
                  </a:cubicBezTo>
                  <a:cubicBezTo>
                    <a:pt x="1267066" y="3354466"/>
                    <a:pt x="1178013" y="3443519"/>
                    <a:pt x="1068180" y="3443519"/>
                  </a:cubicBezTo>
                  <a:cubicBezTo>
                    <a:pt x="1068180" y="3443519"/>
                    <a:pt x="1068180" y="3443519"/>
                    <a:pt x="1068180" y="3443519"/>
                  </a:cubicBezTo>
                  <a:lnTo>
                    <a:pt x="1068180" y="3443519"/>
                  </a:lnTo>
                  <a:cubicBezTo>
                    <a:pt x="1068180" y="3443519"/>
                    <a:pt x="1068180" y="3443519"/>
                    <a:pt x="1068180" y="3443519"/>
                  </a:cubicBezTo>
                  <a:cubicBezTo>
                    <a:pt x="958346" y="3443519"/>
                    <a:pt x="869294" y="3354466"/>
                    <a:pt x="869294" y="3244633"/>
                  </a:cubicBezTo>
                  <a:cubicBezTo>
                    <a:pt x="869294" y="3244633"/>
                    <a:pt x="869294" y="3244633"/>
                    <a:pt x="869294" y="3244633"/>
                  </a:cubicBezTo>
                  <a:lnTo>
                    <a:pt x="869294" y="3244633"/>
                  </a:lnTo>
                  <a:cubicBezTo>
                    <a:pt x="869294" y="3244633"/>
                    <a:pt x="869294" y="3244633"/>
                    <a:pt x="869294" y="3244633"/>
                  </a:cubicBezTo>
                  <a:cubicBezTo>
                    <a:pt x="869294" y="3134799"/>
                    <a:pt x="958346" y="3045747"/>
                    <a:pt x="1068180" y="3045747"/>
                  </a:cubicBezTo>
                  <a:cubicBezTo>
                    <a:pt x="1068180" y="3045747"/>
                    <a:pt x="1068180" y="3045747"/>
                    <a:pt x="1068180" y="3045747"/>
                  </a:cubicBezTo>
                  <a:lnTo>
                    <a:pt x="1068180" y="3045747"/>
                  </a:lnTo>
                  <a:close/>
                </a:path>
              </a:pathLst>
            </a:custGeom>
            <a:solidFill>
              <a:schemeClr val="tx1"/>
            </a:solidFill>
            <a:ln w="56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2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6E3CCB-B3D7-4851-9F10-196B92FE8D0C}"/>
                </a:ext>
              </a:extLst>
            </p:cNvPr>
            <p:cNvSpPr txBox="1"/>
            <p:nvPr/>
          </p:nvSpPr>
          <p:spPr>
            <a:xfrm>
              <a:off x="19306853" y="25997207"/>
              <a:ext cx="7179897" cy="1405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7" dirty="0">
                  <a:latin typeface="Lato Black" panose="020F0A02020204030203" pitchFamily="34" charset="0"/>
                  <a:cs typeface="Arial" panose="020B0604020202020204" pitchFamily="34" charset="0"/>
                </a:rPr>
                <a:t>Take a picture</a:t>
              </a:r>
              <a:r>
                <a:rPr lang="en-US" sz="4267" dirty="0">
                  <a:latin typeface="Lato" panose="020F0502020204030203" pitchFamily="34" charset="0"/>
                  <a:cs typeface="Arial" panose="020B0604020202020204" pitchFamily="34" charset="0"/>
                </a:rPr>
                <a:t> to </a:t>
              </a:r>
              <a:br>
                <a:rPr lang="en-US" sz="4267" dirty="0">
                  <a:latin typeface="Lato" panose="020F0502020204030203" pitchFamily="34" charset="0"/>
                  <a:cs typeface="Arial" panose="020B0604020202020204" pitchFamily="34" charset="0"/>
                </a:rPr>
              </a:br>
              <a:r>
                <a:rPr lang="en-US" sz="4267" dirty="0">
                  <a:latin typeface="Lato Black" panose="020F0A02020204030203" pitchFamily="34" charset="0"/>
                  <a:cs typeface="Arial" panose="020B0604020202020204" pitchFamily="34" charset="0"/>
                </a:rPr>
                <a:t>go the TAXIS study page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6E55BAF-C385-4492-A9FC-32381D064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74285" y="26803752"/>
              <a:ext cx="1153301" cy="0"/>
            </a:xfrm>
            <a:prstGeom prst="straightConnector1">
              <a:avLst/>
            </a:prstGeom>
            <a:ln w="666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3982A0-69CB-45AD-A5F2-E7F4BB7E86EB}"/>
                </a:ext>
              </a:extLst>
            </p:cNvPr>
            <p:cNvSpPr/>
            <p:nvPr/>
          </p:nvSpPr>
          <p:spPr bwMode="auto">
            <a:xfrm>
              <a:off x="0" y="0"/>
              <a:ext cx="8436429" cy="32918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6654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20FE60-407F-4C94-8E81-E6399E6D12A5}"/>
                </a:ext>
              </a:extLst>
            </p:cNvPr>
            <p:cNvSpPr/>
            <p:nvPr/>
          </p:nvSpPr>
          <p:spPr bwMode="auto">
            <a:xfrm>
              <a:off x="35443886" y="0"/>
              <a:ext cx="8436429" cy="329184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6654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FBC680-5EB5-4736-8139-1CFE40D00A10}"/>
                </a:ext>
              </a:extLst>
            </p:cNvPr>
            <p:cNvSpPr txBox="1"/>
            <p:nvPr/>
          </p:nvSpPr>
          <p:spPr>
            <a:xfrm>
              <a:off x="457200" y="5029200"/>
              <a:ext cx="7010400" cy="25502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3200" b="1" dirty="0">
                  <a:solidFill>
                    <a:srgbClr val="B9D9EB"/>
                  </a:solidFill>
                  <a:latin typeface="Lato Black" panose="020F0A02020204030203" pitchFamily="34" charset="0"/>
                  <a:cs typeface="Arial" panose="020B0604020202020204" pitchFamily="34" charset="0"/>
                </a:rPr>
                <a:t>INTRODUCTION</a:t>
              </a:r>
            </a:p>
            <a:p>
              <a:pPr>
                <a:lnSpc>
                  <a:spcPct val="120000"/>
                </a:lnSpc>
              </a:pPr>
              <a:r>
                <a:rPr lang="en-US" sz="3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Clinical knowledge engineers and data analysts spend large amounts of time curating value sets and determining which features might be relevant.  A credible dataset of typed relationships between clinical concepts would dramatically reduce that burden and allow large-scale analyses.</a:t>
              </a:r>
            </a:p>
            <a:p>
              <a:pPr>
                <a:lnSpc>
                  <a:spcPct val="120000"/>
                </a:lnSpc>
              </a:pPr>
              <a:r>
                <a:rPr lang="en-US" sz="3200" b="1" dirty="0">
                  <a:solidFill>
                    <a:srgbClr val="B9D9EB"/>
                  </a:solidFill>
                  <a:latin typeface="Lato Black" panose="020F0A02020204030203" pitchFamily="34" charset="0"/>
                  <a:cs typeface="Arial" panose="020B0604020202020204" pitchFamily="34" charset="0"/>
                </a:rPr>
                <a:t>METHODS</a:t>
              </a:r>
            </a:p>
            <a:p>
              <a:pPr marL="514350" indent="-51435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3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diagnosis hierarchy was developed that clustered clinically similar concepts to define diagnosis-based condition episodes.</a:t>
              </a:r>
            </a:p>
            <a:p>
              <a:pPr marL="514350" indent="-51435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3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 study package was created to query the OMOP CDM to find statistical relationships between pairs of concepts.</a:t>
              </a:r>
            </a:p>
            <a:p>
              <a:pPr marL="514350" indent="-51435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3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study package was run against a subset of the INPC OMOP CDM consisting of 1,546,449 individuals who had a COVID test in 2018 forward.</a:t>
              </a:r>
            </a:p>
            <a:p>
              <a:pPr marL="514350" indent="-51435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3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An LLM (</a:t>
              </a:r>
              <a:r>
                <a:rPr lang="en-US" sz="32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gpt</a:t>
              </a:r>
              <a:r>
                <a:rPr lang="en-US" sz="3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4-1, with temperature 0) was used to assign relationship types and direction for pairs with a potentially significant statistical lift.</a:t>
              </a:r>
            </a:p>
            <a:p>
              <a:pPr marL="514350" indent="-514350">
                <a:lnSpc>
                  <a:spcPct val="120000"/>
                </a:lnSpc>
                <a:buFont typeface="+mj-lt"/>
                <a:buAutoNum type="arabicPeriod"/>
              </a:pPr>
              <a:r>
                <a:rPr lang="en-US" sz="3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The pairwise relationships were used to construct a directed graph with OMOP Concepts as the nodes.</a:t>
              </a:r>
            </a:p>
            <a:p>
              <a:pPr>
                <a:lnSpc>
                  <a:spcPct val="120000"/>
                </a:lnSpc>
              </a:pPr>
              <a:r>
                <a:rPr lang="en-US" sz="3200" b="1" dirty="0">
                  <a:solidFill>
                    <a:srgbClr val="B9D9EB"/>
                  </a:solidFill>
                  <a:latin typeface="Lato Black" panose="020F0A02020204030203" pitchFamily="34" charset="0"/>
                  <a:cs typeface="Arial" panose="020B0604020202020204" pitchFamily="34" charset="0"/>
                </a:rPr>
                <a:t>RESULTS</a:t>
              </a:r>
            </a:p>
            <a:p>
              <a:r>
                <a:rPr lang="en-US" sz="3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Discovered 191,561 unique pairs with at least 50 occurrences. There were 1960 unique concept A terms, 2070 unique concept B terms. (Concepts appear only as A or B and never both).</a:t>
              </a:r>
            </a:p>
            <a:p>
              <a:r>
                <a:rPr lang="en-US" sz="3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CDM subset consisting of 1,546,449 individuals who had a COVID test in 2018 forward. The mean lift was 2.3 ± 30.8 with an interquartile range of 0.3 to 1.3.</a:t>
              </a:r>
            </a:p>
            <a:p>
              <a:r>
                <a:rPr lang="en-US" sz="3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39,437 pairs were assigned relationships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BB048A-349B-4264-9936-4C9C0C5C310A}"/>
                </a:ext>
              </a:extLst>
            </p:cNvPr>
            <p:cNvSpPr txBox="1"/>
            <p:nvPr/>
          </p:nvSpPr>
          <p:spPr>
            <a:xfrm>
              <a:off x="626818" y="1537722"/>
              <a:ext cx="6810700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TAXIS</a:t>
              </a:r>
            </a:p>
            <a:p>
              <a:r>
                <a:rPr lang="en-US" sz="2800" b="1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Step 1: Simplified Diagnostic Hierarchies and Relationship Tables for the OHDSI Community </a:t>
              </a:r>
              <a:endParaRPr lang="en-US" sz="28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  <a:p>
              <a:r>
                <a:rPr lang="en-US" sz="800" b="1" i="1" dirty="0">
                  <a:latin typeface="Lato" panose="020F0502020204030203" pitchFamily="34" charset="0"/>
                  <a:cs typeface="Lato" panose="020F0502020204030203" pitchFamily="34" charset="0"/>
                </a:rPr>
                <a:t>:</a:t>
              </a:r>
              <a:endParaRPr lang="en-US" sz="800" i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256A7E8-70E6-373D-A688-429787AE9B8D}"/>
                </a:ext>
              </a:extLst>
            </p:cNvPr>
            <p:cNvGrpSpPr/>
            <p:nvPr/>
          </p:nvGrpSpPr>
          <p:grpSpPr>
            <a:xfrm>
              <a:off x="672487" y="3740652"/>
              <a:ext cx="5674733" cy="490262"/>
              <a:chOff x="672487" y="3740652"/>
              <a:chExt cx="5674733" cy="490262"/>
            </a:xfrm>
          </p:grpSpPr>
          <p:sp>
            <p:nvSpPr>
              <p:cNvPr id="21" name="Graphic 18">
                <a:extLst>
                  <a:ext uri="{FF2B5EF4-FFF2-40B4-BE49-F238E27FC236}">
                    <a16:creationId xmlns:a16="http://schemas.microsoft.com/office/drawing/2014/main" id="{DF6CD646-5E36-42FB-96E3-FEB08C25F063}"/>
                  </a:ext>
                </a:extLst>
              </p:cNvPr>
              <p:cNvSpPr/>
              <p:nvPr/>
            </p:nvSpPr>
            <p:spPr>
              <a:xfrm>
                <a:off x="672487" y="3836807"/>
                <a:ext cx="320382" cy="297952"/>
              </a:xfrm>
              <a:custGeom>
                <a:avLst/>
                <a:gdLst>
                  <a:gd name="connsiteX0" fmla="*/ 310594 w 327663"/>
                  <a:gd name="connsiteY0" fmla="*/ 219906 h 335196"/>
                  <a:gd name="connsiteX1" fmla="*/ 246568 w 327663"/>
                  <a:gd name="connsiteY1" fmla="*/ 176217 h 335196"/>
                  <a:gd name="connsiteX2" fmla="*/ 212295 w 327663"/>
                  <a:gd name="connsiteY2" fmla="*/ 176217 h 335196"/>
                  <a:gd name="connsiteX3" fmla="*/ 165217 w 327663"/>
                  <a:gd name="connsiteY3" fmla="*/ 189022 h 335196"/>
                  <a:gd name="connsiteX4" fmla="*/ 118138 w 327663"/>
                  <a:gd name="connsiteY4" fmla="*/ 176217 h 335196"/>
                  <a:gd name="connsiteX5" fmla="*/ 83866 w 327663"/>
                  <a:gd name="connsiteY5" fmla="*/ 176217 h 335196"/>
                  <a:gd name="connsiteX6" fmla="*/ 19839 w 327663"/>
                  <a:gd name="connsiteY6" fmla="*/ 219906 h 335196"/>
                  <a:gd name="connsiteX7" fmla="*/ 1385 w 327663"/>
                  <a:gd name="connsiteY7" fmla="*/ 299750 h 335196"/>
                  <a:gd name="connsiteX8" fmla="*/ 165970 w 327663"/>
                  <a:gd name="connsiteY8" fmla="*/ 335529 h 335196"/>
                  <a:gd name="connsiteX9" fmla="*/ 329802 w 327663"/>
                  <a:gd name="connsiteY9" fmla="*/ 299750 h 335196"/>
                  <a:gd name="connsiteX10" fmla="*/ 310594 w 327663"/>
                  <a:gd name="connsiteY10" fmla="*/ 219906 h 335196"/>
                  <a:gd name="connsiteX11" fmla="*/ 165593 w 327663"/>
                  <a:gd name="connsiteY11" fmla="*/ 154749 h 335196"/>
                  <a:gd name="connsiteX12" fmla="*/ 242425 w 327663"/>
                  <a:gd name="connsiteY12" fmla="*/ 77918 h 335196"/>
                  <a:gd name="connsiteX13" fmla="*/ 165593 w 327663"/>
                  <a:gd name="connsiteY13" fmla="*/ 1086 h 335196"/>
                  <a:gd name="connsiteX14" fmla="*/ 88762 w 327663"/>
                  <a:gd name="connsiteY14" fmla="*/ 77918 h 335196"/>
                  <a:gd name="connsiteX15" fmla="*/ 165593 w 327663"/>
                  <a:gd name="connsiteY15" fmla="*/ 154749 h 33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7663" h="335196">
                    <a:moveTo>
                      <a:pt x="310594" y="219906"/>
                    </a:moveTo>
                    <a:cubicBezTo>
                      <a:pt x="287243" y="179983"/>
                      <a:pt x="246568" y="176217"/>
                      <a:pt x="246568" y="176217"/>
                    </a:cubicBezTo>
                    <a:lnTo>
                      <a:pt x="212295" y="176217"/>
                    </a:lnTo>
                    <a:cubicBezTo>
                      <a:pt x="198360" y="184126"/>
                      <a:pt x="182541" y="189022"/>
                      <a:pt x="165217" y="189022"/>
                    </a:cubicBezTo>
                    <a:cubicBezTo>
                      <a:pt x="147892" y="189022"/>
                      <a:pt x="132074" y="184503"/>
                      <a:pt x="118138" y="176217"/>
                    </a:cubicBezTo>
                    <a:lnTo>
                      <a:pt x="83866" y="176217"/>
                    </a:lnTo>
                    <a:cubicBezTo>
                      <a:pt x="83866" y="176217"/>
                      <a:pt x="43190" y="179983"/>
                      <a:pt x="19839" y="219906"/>
                    </a:cubicBezTo>
                    <a:cubicBezTo>
                      <a:pt x="-2758" y="259828"/>
                      <a:pt x="1385" y="299750"/>
                      <a:pt x="1385" y="299750"/>
                    </a:cubicBezTo>
                    <a:cubicBezTo>
                      <a:pt x="1385" y="299750"/>
                      <a:pt x="37164" y="335529"/>
                      <a:pt x="165970" y="335529"/>
                    </a:cubicBezTo>
                    <a:cubicBezTo>
                      <a:pt x="294776" y="335529"/>
                      <a:pt x="329802" y="299750"/>
                      <a:pt x="329802" y="299750"/>
                    </a:cubicBezTo>
                    <a:cubicBezTo>
                      <a:pt x="329802" y="299750"/>
                      <a:pt x="333945" y="259828"/>
                      <a:pt x="310594" y="219906"/>
                    </a:cubicBezTo>
                    <a:close/>
                    <a:moveTo>
                      <a:pt x="165593" y="154749"/>
                    </a:moveTo>
                    <a:cubicBezTo>
                      <a:pt x="208152" y="154749"/>
                      <a:pt x="242425" y="120477"/>
                      <a:pt x="242425" y="77918"/>
                    </a:cubicBezTo>
                    <a:cubicBezTo>
                      <a:pt x="242425" y="35359"/>
                      <a:pt x="208152" y="1086"/>
                      <a:pt x="165593" y="1086"/>
                    </a:cubicBezTo>
                    <a:cubicBezTo>
                      <a:pt x="123035" y="1086"/>
                      <a:pt x="88762" y="35736"/>
                      <a:pt x="88762" y="77918"/>
                    </a:cubicBezTo>
                    <a:cubicBezTo>
                      <a:pt x="88762" y="120477"/>
                      <a:pt x="123035" y="154749"/>
                      <a:pt x="165593" y="15474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20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7B90C9B-D4AD-460A-B9D2-373D7106E3F2}"/>
                  </a:ext>
                </a:extLst>
              </p:cNvPr>
              <p:cNvSpPr/>
              <p:nvPr/>
            </p:nvSpPr>
            <p:spPr>
              <a:xfrm>
                <a:off x="992869" y="3740652"/>
                <a:ext cx="5354351" cy="4902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PRESENTER: 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Steve </a:t>
                </a:r>
                <a:r>
                  <a:rPr lang="en-US" sz="2400" dirty="0" err="1">
                    <a:solidFill>
                      <a:schemeClr val="bg1">
                        <a:lumMod val="50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Bandeian</a:t>
                </a:r>
                <a:r>
                  <a:rPr lang="en-US" sz="2400" dirty="0">
                    <a:solidFill>
                      <a:schemeClr val="bg1">
                        <a:lumMod val="50000"/>
                      </a:schemeClr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, MD, JD</a:t>
                </a:r>
                <a:endParaRPr lang="en-US" sz="3200" b="1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FA279A-88BC-4A1B-BE2E-44F432101BC6}"/>
                </a:ext>
              </a:extLst>
            </p:cNvPr>
            <p:cNvSpPr txBox="1"/>
            <p:nvPr/>
          </p:nvSpPr>
          <p:spPr>
            <a:xfrm>
              <a:off x="36856135" y="26453934"/>
              <a:ext cx="668206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0"/>
                </a:spcBef>
              </a:pPr>
              <a:r>
                <a:rPr lang="en-US" sz="3200" b="1" dirty="0">
                  <a:latin typeface="Lato" panose="020F0502020204030203" pitchFamily="34" charset="0"/>
                  <a:cs typeface="Lato" panose="020F0502020204030203" pitchFamily="34" charset="0"/>
                </a:rPr>
                <a:t>Steve </a:t>
              </a:r>
              <a:r>
                <a:rPr lang="en-US" sz="3200" b="1" dirty="0" err="1">
                  <a:latin typeface="Lato" panose="020F0502020204030203" pitchFamily="34" charset="0"/>
                  <a:cs typeface="Lato" panose="020F0502020204030203" pitchFamily="34" charset="0"/>
                </a:rPr>
                <a:t>Bandeian</a:t>
              </a:r>
              <a:r>
                <a:rPr lang="en-US" sz="3200" b="1" dirty="0">
                  <a:latin typeface="Lato" panose="020F0502020204030203" pitchFamily="34" charset="0"/>
                  <a:cs typeface="Lato" panose="020F0502020204030203" pitchFamily="34" charset="0"/>
                </a:rPr>
                <a:t>, MD, JD, </a:t>
              </a:r>
            </a:p>
            <a:p>
              <a:pPr>
                <a:spcBef>
                  <a:spcPts val="0"/>
                </a:spcBef>
              </a:pPr>
              <a:r>
                <a:rPr lang="en-US" sz="3200" b="1" dirty="0">
                  <a:latin typeface="Lato" panose="020F0502020204030203" pitchFamily="34" charset="0"/>
                  <a:cs typeface="Lato" panose="020F0502020204030203" pitchFamily="34" charset="0"/>
                </a:rPr>
                <a:t>J. Marc Overhage, MD, PhD, </a:t>
              </a:r>
            </a:p>
            <a:p>
              <a:pPr>
                <a:spcBef>
                  <a:spcPts val="0"/>
                </a:spcBef>
              </a:pPr>
              <a:r>
                <a:rPr lang="en-US" sz="3200" b="1" dirty="0">
                  <a:latin typeface="Lato" panose="020F0502020204030203" pitchFamily="34" charset="0"/>
                  <a:cs typeface="Lato" panose="020F0502020204030203" pitchFamily="34" charset="0"/>
                </a:rPr>
                <a:t>Shaun Grannis, MS, MD</a:t>
              </a:r>
            </a:p>
          </p:txBody>
        </p:sp>
        <p:sp>
          <p:nvSpPr>
            <p:cNvPr id="24" name="Graphic 18">
              <a:extLst>
                <a:ext uri="{FF2B5EF4-FFF2-40B4-BE49-F238E27FC236}">
                  <a16:creationId xmlns:a16="http://schemas.microsoft.com/office/drawing/2014/main" id="{1726A8DA-9186-4C79-926E-2D1215AE14D2}"/>
                </a:ext>
              </a:extLst>
            </p:cNvPr>
            <p:cNvSpPr/>
            <p:nvPr/>
          </p:nvSpPr>
          <p:spPr>
            <a:xfrm>
              <a:off x="36419038" y="26632748"/>
              <a:ext cx="320382" cy="297952"/>
            </a:xfrm>
            <a:custGeom>
              <a:avLst/>
              <a:gdLst>
                <a:gd name="connsiteX0" fmla="*/ 310594 w 327663"/>
                <a:gd name="connsiteY0" fmla="*/ 219906 h 335196"/>
                <a:gd name="connsiteX1" fmla="*/ 246568 w 327663"/>
                <a:gd name="connsiteY1" fmla="*/ 176217 h 335196"/>
                <a:gd name="connsiteX2" fmla="*/ 212295 w 327663"/>
                <a:gd name="connsiteY2" fmla="*/ 176217 h 335196"/>
                <a:gd name="connsiteX3" fmla="*/ 165217 w 327663"/>
                <a:gd name="connsiteY3" fmla="*/ 189022 h 335196"/>
                <a:gd name="connsiteX4" fmla="*/ 118138 w 327663"/>
                <a:gd name="connsiteY4" fmla="*/ 176217 h 335196"/>
                <a:gd name="connsiteX5" fmla="*/ 83866 w 327663"/>
                <a:gd name="connsiteY5" fmla="*/ 176217 h 335196"/>
                <a:gd name="connsiteX6" fmla="*/ 19839 w 327663"/>
                <a:gd name="connsiteY6" fmla="*/ 219906 h 335196"/>
                <a:gd name="connsiteX7" fmla="*/ 1385 w 327663"/>
                <a:gd name="connsiteY7" fmla="*/ 299750 h 335196"/>
                <a:gd name="connsiteX8" fmla="*/ 165970 w 327663"/>
                <a:gd name="connsiteY8" fmla="*/ 335529 h 335196"/>
                <a:gd name="connsiteX9" fmla="*/ 329802 w 327663"/>
                <a:gd name="connsiteY9" fmla="*/ 299750 h 335196"/>
                <a:gd name="connsiteX10" fmla="*/ 310594 w 327663"/>
                <a:gd name="connsiteY10" fmla="*/ 219906 h 335196"/>
                <a:gd name="connsiteX11" fmla="*/ 165593 w 327663"/>
                <a:gd name="connsiteY11" fmla="*/ 154749 h 335196"/>
                <a:gd name="connsiteX12" fmla="*/ 242425 w 327663"/>
                <a:gd name="connsiteY12" fmla="*/ 77918 h 335196"/>
                <a:gd name="connsiteX13" fmla="*/ 165593 w 327663"/>
                <a:gd name="connsiteY13" fmla="*/ 1086 h 335196"/>
                <a:gd name="connsiteX14" fmla="*/ 88762 w 327663"/>
                <a:gd name="connsiteY14" fmla="*/ 77918 h 335196"/>
                <a:gd name="connsiteX15" fmla="*/ 165593 w 327663"/>
                <a:gd name="connsiteY15" fmla="*/ 154749 h 33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7663" h="335196">
                  <a:moveTo>
                    <a:pt x="310594" y="219906"/>
                  </a:moveTo>
                  <a:cubicBezTo>
                    <a:pt x="287243" y="179983"/>
                    <a:pt x="246568" y="176217"/>
                    <a:pt x="246568" y="176217"/>
                  </a:cubicBezTo>
                  <a:lnTo>
                    <a:pt x="212295" y="176217"/>
                  </a:lnTo>
                  <a:cubicBezTo>
                    <a:pt x="198360" y="184126"/>
                    <a:pt x="182541" y="189022"/>
                    <a:pt x="165217" y="189022"/>
                  </a:cubicBezTo>
                  <a:cubicBezTo>
                    <a:pt x="147892" y="189022"/>
                    <a:pt x="132074" y="184503"/>
                    <a:pt x="118138" y="176217"/>
                  </a:cubicBezTo>
                  <a:lnTo>
                    <a:pt x="83866" y="176217"/>
                  </a:lnTo>
                  <a:cubicBezTo>
                    <a:pt x="83866" y="176217"/>
                    <a:pt x="43190" y="179983"/>
                    <a:pt x="19839" y="219906"/>
                  </a:cubicBezTo>
                  <a:cubicBezTo>
                    <a:pt x="-2758" y="259828"/>
                    <a:pt x="1385" y="299750"/>
                    <a:pt x="1385" y="299750"/>
                  </a:cubicBezTo>
                  <a:cubicBezTo>
                    <a:pt x="1385" y="299750"/>
                    <a:pt x="37164" y="335529"/>
                    <a:pt x="165970" y="335529"/>
                  </a:cubicBezTo>
                  <a:cubicBezTo>
                    <a:pt x="294776" y="335529"/>
                    <a:pt x="329802" y="299750"/>
                    <a:pt x="329802" y="299750"/>
                  </a:cubicBezTo>
                  <a:cubicBezTo>
                    <a:pt x="329802" y="299750"/>
                    <a:pt x="333945" y="259828"/>
                    <a:pt x="310594" y="219906"/>
                  </a:cubicBezTo>
                  <a:close/>
                  <a:moveTo>
                    <a:pt x="165593" y="154749"/>
                  </a:moveTo>
                  <a:cubicBezTo>
                    <a:pt x="208152" y="154749"/>
                    <a:pt x="242425" y="120477"/>
                    <a:pt x="242425" y="77918"/>
                  </a:cubicBezTo>
                  <a:cubicBezTo>
                    <a:pt x="242425" y="35359"/>
                    <a:pt x="208152" y="1086"/>
                    <a:pt x="165593" y="1086"/>
                  </a:cubicBezTo>
                  <a:cubicBezTo>
                    <a:pt x="123035" y="1086"/>
                    <a:pt x="88762" y="35736"/>
                    <a:pt x="88762" y="77918"/>
                  </a:cubicBezTo>
                  <a:cubicBezTo>
                    <a:pt x="88762" y="120477"/>
                    <a:pt x="123035" y="154749"/>
                    <a:pt x="165593" y="15474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5200"/>
            </a:p>
          </p:txBody>
        </p:sp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C8114FE0-2B1E-429D-9EB4-36FB4970D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62200" y="28874786"/>
              <a:ext cx="3536497" cy="4258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F081B56-CD82-DEE7-4605-D8D999B98569}"/>
                </a:ext>
              </a:extLst>
            </p:cNvPr>
            <p:cNvGrpSpPr/>
            <p:nvPr/>
          </p:nvGrpSpPr>
          <p:grpSpPr>
            <a:xfrm>
              <a:off x="35443886" y="1143000"/>
              <a:ext cx="7426633" cy="5595733"/>
              <a:chOff x="19267100" y="17587561"/>
              <a:chExt cx="9144018" cy="61868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BD669DA-9512-D59E-F767-7C1D956EB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75000"/>
              </a:blip>
              <a:stretch>
                <a:fillRect/>
              </a:stretch>
            </p:blipFill>
            <p:spPr>
              <a:xfrm>
                <a:off x="19267100" y="18288000"/>
                <a:ext cx="9144018" cy="548641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34F291A-D3DA-B37E-27DA-930F9250E381}"/>
                  </a:ext>
                </a:extLst>
              </p:cNvPr>
              <p:cNvSpPr txBox="1"/>
              <p:nvPr/>
            </p:nvSpPr>
            <p:spPr>
              <a:xfrm>
                <a:off x="19926834" y="17587561"/>
                <a:ext cx="6845595" cy="714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B9D9EB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Concept Pairs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FBDCE65-F022-FF5B-858B-8AF84D726E1D}"/>
                </a:ext>
              </a:extLst>
            </p:cNvPr>
            <p:cNvGrpSpPr/>
            <p:nvPr/>
          </p:nvGrpSpPr>
          <p:grpSpPr>
            <a:xfrm>
              <a:off x="35837278" y="7773314"/>
              <a:ext cx="7039844" cy="5497226"/>
              <a:chOff x="10188835" y="17894946"/>
              <a:chExt cx="9681901" cy="638654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1475294-CE9C-F1A8-DA10-2D694E0E8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75000"/>
              </a:blip>
              <a:stretch>
                <a:fillRect/>
              </a:stretch>
            </p:blipFill>
            <p:spPr>
              <a:xfrm>
                <a:off x="10188835" y="18472348"/>
                <a:ext cx="9681901" cy="5809141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030B88-2DB4-68DA-628C-045F6EDD3146}"/>
                  </a:ext>
                </a:extLst>
              </p:cNvPr>
              <p:cNvSpPr txBox="1"/>
              <p:nvPr/>
            </p:nvSpPr>
            <p:spPr>
              <a:xfrm>
                <a:off x="11041341" y="17894946"/>
                <a:ext cx="4250577" cy="750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B9D9EB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Statistical Lift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D7D5B39-015D-BB5D-280C-6836CEF4ED17}"/>
                </a:ext>
              </a:extLst>
            </p:cNvPr>
            <p:cNvGrpSpPr/>
            <p:nvPr/>
          </p:nvGrpSpPr>
          <p:grpSpPr>
            <a:xfrm>
              <a:off x="34064687" y="14090343"/>
              <a:ext cx="9496480" cy="5901234"/>
              <a:chOff x="28079079" y="14343665"/>
              <a:chExt cx="9496480" cy="5901234"/>
            </a:xfrm>
          </p:grpSpPr>
          <p:graphicFrame>
            <p:nvGraphicFramePr>
              <p:cNvPr id="34" name="Chart 33">
                <a:extLst>
                  <a:ext uri="{FF2B5EF4-FFF2-40B4-BE49-F238E27FC236}">
                    <a16:creationId xmlns:a16="http://schemas.microsoft.com/office/drawing/2014/main" id="{64E571BF-227D-269C-7A33-964A3E87F53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64761690"/>
                  </p:ext>
                </p:extLst>
              </p:nvPr>
            </p:nvGraphicFramePr>
            <p:xfrm>
              <a:off x="28079079" y="14558443"/>
              <a:ext cx="9496480" cy="568645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D262133-4313-0A1E-6357-C75B7B83919B}"/>
                  </a:ext>
                </a:extLst>
              </p:cNvPr>
              <p:cNvSpPr txBox="1"/>
              <p:nvPr/>
            </p:nvSpPr>
            <p:spPr>
              <a:xfrm>
                <a:off x="30535715" y="14343665"/>
                <a:ext cx="7039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B9D9EB"/>
                    </a:solidFill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</a:rPr>
                  <a:t>Relationship Types</a:t>
                </a:r>
              </a:p>
            </p:txBody>
          </p: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2A8EB52-1304-483C-96D7-ECBDACBB9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000369" y="19956402"/>
              <a:ext cx="6915505" cy="623602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A2C9DA2-6C99-54B9-73E2-BB83C7B0D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331700" y="29163909"/>
              <a:ext cx="1651004" cy="155388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1A3683E-6CFC-4D56-8E5A-ECA6F7469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28164" y="24082113"/>
              <a:ext cx="5081796" cy="508179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196CD0E-EC9D-CD7F-5091-5FB7FDFDD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118777" y="29010052"/>
              <a:ext cx="3469544" cy="195161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CBFE99A-093C-A7C4-5B79-A2F8344DB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607799" y="31077403"/>
              <a:ext cx="2971455" cy="167144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54DF501-6428-4CD9-B9B2-C17A79B2CD07}"/>
                </a:ext>
              </a:extLst>
            </p:cNvPr>
            <p:cNvSpPr txBox="1"/>
            <p:nvPr/>
          </p:nvSpPr>
          <p:spPr>
            <a:xfrm>
              <a:off x="25519682" y="31386518"/>
              <a:ext cx="90412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A fragment of the clinical knowledge graph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EC255EE-23DD-8AFF-758C-96F1571F4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878890" y="17765245"/>
              <a:ext cx="22025249" cy="124075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375091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6654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66541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6427</TotalTime>
  <Words>386</Words>
  <Application>Microsoft Office PowerPoint</Application>
  <PresentationFormat>Custom</PresentationFormat>
  <Paragraphs>36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Lato</vt:lpstr>
      <vt:lpstr>Lato Black</vt:lpstr>
      <vt:lpstr>Default Design</vt:lpstr>
      <vt:lpstr>PowerPoint Presentation</vt:lpstr>
    </vt:vector>
  </TitlesOfParts>
  <Company>Marathon Multimedia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j marc overhage</cp:lastModifiedBy>
  <cp:revision>201</cp:revision>
  <cp:lastPrinted>2025-09-22T17:30:22Z</cp:lastPrinted>
  <dcterms:created xsi:type="dcterms:W3CDTF">2004-07-28T17:29:38Z</dcterms:created>
  <dcterms:modified xsi:type="dcterms:W3CDTF">2025-09-22T17:30:28Z</dcterms:modified>
</cp:coreProperties>
</file>